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62" r:id="rId4"/>
    <p:sldId id="276" r:id="rId5"/>
    <p:sldId id="263" r:id="rId6"/>
    <p:sldId id="264" r:id="rId7"/>
    <p:sldId id="265" r:id="rId8"/>
    <p:sldId id="274" r:id="rId9"/>
    <p:sldId id="267" r:id="rId10"/>
    <p:sldId id="271" r:id="rId11"/>
    <p:sldId id="270" r:id="rId12"/>
    <p:sldId id="272" r:id="rId13"/>
    <p:sldId id="27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8362-02B6-426D-9C79-E40FD530DC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97C3-6D34-4F6B-BC4E-808F0421A8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CAB3-6431-4AA5-BC16-6DA527F572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1ECA-3CC1-4CE5-90C7-7B4AC421B0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3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EBF0-1128-4FD9-B35C-97251327B4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C19C-FC5A-482F-96C9-713E49ABCC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6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64C3-A349-4062-8F3A-9F2AC6D6FE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6A47-44EB-4CFD-8F8F-612F976E03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1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2C01-72D1-4572-86BA-9933F0EC10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534F-72A2-4E0D-A2CE-D2124D20C7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3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7B0C-17DC-44AA-A383-CAC283D3E2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C313-0161-42F6-9854-40A5941F93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12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A194-2747-40FF-BA25-9F01128BBF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0C6D-C574-4E0F-8D62-BB21924F81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45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B69-7703-47FB-825D-71E0A0D3C6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C49F-E97D-415E-A939-5E21721B73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2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764A-BC41-4854-AFA5-5E745F071F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8F8E-5123-4709-B223-5C177768A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FF78-8A81-4891-B760-ECFED85730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77DC-D889-4080-AE3E-21A93AA1C5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25CD-CE8C-4520-ABCE-9408BDFC41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09D-9AC0-4882-A5C4-E1ACE12CFA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49B4-9194-4A5F-9F97-25FAD0CA9E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C9D2-3B9A-42DE-B154-5F3C8F2C6A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35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7867-4CA8-409C-8329-3602609E26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D36A-365D-4345-B2C4-36909A09E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03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6188-45A2-4384-A02D-AAF988C725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188E-1BD2-4569-B161-1B1925304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95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65B0-01B1-4293-B215-FCB3B557A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CFBC-10A7-4174-BE08-3615BE33D9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96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4D65-A51C-4DD3-A83D-0BC7BEBF92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368D-DF4B-4566-9EB2-0157548782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32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7718-7BB4-448B-AF3F-500C3320D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1B7F-B75D-4908-B652-712E8D2ACC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7CF8-B773-48EB-B891-9E7403409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3C09-9C91-4B18-9090-9B72F819D2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2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0216-7B9F-4ACF-BAC8-B1DF780FF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916F-B401-4C59-93CA-A5A768F0EE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0906-6480-4C13-A76E-6B82715765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0225-9D25-478F-88AF-0DB1E9D39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07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B14A-DC77-4CC8-9244-C4ECC21DC6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377B-81E6-417D-BDEE-1E737BAC02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2611-73C2-49FE-B4A0-9D4846EA2F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226D-4602-4293-A2C1-423B5E8F5E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3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0508BD1-C6A3-42C3-AB54-1B952EFC21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90E4149-D3B7-443A-9B1B-F6D96AA486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2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BA91284-B77B-4EB6-B0F5-10B3C96281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87F81E9-B8CF-46E6-A034-F89413A5F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Microsoft_PowerPoint1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5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Тема: Розв’язування вправ на виконання  додавання і віднімання</a:t>
            </a:r>
            <a:br>
              <a:rPr lang="uk-UA" sz="54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5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раціональних </a:t>
            </a:r>
            <a:r>
              <a:rPr lang="uk-UA" sz="5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чисел.</a:t>
            </a:r>
            <a:endParaRPr lang="ru-RU" sz="54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8686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Підготував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вчитель</a:t>
            </a:r>
            <a:r>
              <a:rPr lang="ru-RU" b="1" dirty="0" smtClean="0">
                <a:solidFill>
                  <a:srgbClr val="0070C0"/>
                </a:solidFill>
              </a:rPr>
              <a:t> математики: </a:t>
            </a:r>
            <a:r>
              <a:rPr lang="ru-RU" b="1" dirty="0" err="1">
                <a:solidFill>
                  <a:srgbClr val="0070C0"/>
                </a:solidFill>
              </a:rPr>
              <a:t>І</a:t>
            </a:r>
            <a:r>
              <a:rPr lang="ru-RU" b="1" dirty="0" err="1" smtClean="0">
                <a:solidFill>
                  <a:srgbClr val="0070C0"/>
                </a:solidFill>
              </a:rPr>
              <a:t>ван</a:t>
            </a:r>
            <a:r>
              <a:rPr lang="uk-UA" b="1" dirty="0" err="1" smtClean="0">
                <a:solidFill>
                  <a:srgbClr val="0070C0"/>
                </a:solidFill>
              </a:rPr>
              <a:t>ніна</a:t>
            </a:r>
            <a:r>
              <a:rPr lang="uk-UA" b="1" dirty="0" smtClean="0">
                <a:solidFill>
                  <a:srgbClr val="0070C0"/>
                </a:solidFill>
              </a:rPr>
              <a:t> Сергій Ігорович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ідкриті уроки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39206"/>
              </p:ext>
            </p:extLst>
          </p:nvPr>
        </p:nvGraphicFramePr>
        <p:xfrm>
          <a:off x="755576" y="188635"/>
          <a:ext cx="7488832" cy="6729984"/>
        </p:xfrm>
        <a:graphic>
          <a:graphicData uri="http://schemas.openxmlformats.org/drawingml/2006/table">
            <a:tbl>
              <a:tblPr firstRow="1" firstCol="1" bandRow="1"/>
              <a:tblGrid>
                <a:gridCol w="3210292"/>
                <a:gridCol w="4278540"/>
              </a:tblGrid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міє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-37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розу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-9,2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біль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5,3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значно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-9,2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-2,5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знає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-0,5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-37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того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-76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вона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33" marR="27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0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68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Людина </a:t>
            </a:r>
            <a:r>
              <a:rPr lang="ru-RU" sz="7200" dirty="0" err="1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знає</a:t>
            </a: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значно</a:t>
            </a: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більше</a:t>
            </a: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від</a:t>
            </a: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 того, </a:t>
            </a:r>
            <a:r>
              <a:rPr lang="ru-RU" sz="7200" dirty="0" err="1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що</a:t>
            </a: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 вона </a:t>
            </a:r>
            <a:r>
              <a:rPr lang="ru-RU" sz="7200" dirty="0" err="1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розуміє</a:t>
            </a:r>
            <a:r>
              <a:rPr lang="ru-RU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.</a:t>
            </a:r>
            <a:r>
              <a:rPr lang="uk-UA" sz="7200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   </a:t>
            </a:r>
            <a:endParaRPr lang="uk-UA" sz="7200" dirty="0" smtClean="0">
              <a:solidFill>
                <a:srgbClr val="0070C0"/>
              </a:solidFill>
              <a:latin typeface="Monotype Corsiva"/>
              <a:ea typeface="Calibri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7200" dirty="0" smtClean="0">
                <a:solidFill>
                  <a:srgbClr val="FF0000"/>
                </a:solidFill>
                <a:latin typeface="Monotype Corsiva"/>
                <a:ea typeface="Calibri"/>
                <a:cs typeface="Times New Roman"/>
              </a:rPr>
              <a:t>Альфред </a:t>
            </a:r>
            <a:r>
              <a:rPr lang="ru-RU" sz="7200" dirty="0" err="1">
                <a:solidFill>
                  <a:srgbClr val="FF0000"/>
                </a:solidFill>
                <a:latin typeface="Monotype Corsiva"/>
                <a:ea typeface="Calibri"/>
                <a:cs typeface="Times New Roman"/>
              </a:rPr>
              <a:t>Алдер</a:t>
            </a:r>
            <a:endParaRPr lang="ru-RU" sz="7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6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ru-RU" sz="4000" dirty="0" err="1">
                <a:solidFill>
                  <a:srgbClr val="FF0000"/>
                </a:solidFill>
                <a:latin typeface="+mj-lt"/>
              </a:rPr>
              <a:t>Виконати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j-lt"/>
              </a:rPr>
              <a:t>віднімання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)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 -6 + (-8);    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б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13,8 – (– 11,9);         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в) 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–3,4 – (–8,2</a:t>
            </a: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); 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г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–2,6 – 17,9;        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д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)</a:t>
            </a:r>
            <a:r>
              <a:rPr lang="uk-UA" sz="4000" dirty="0" smtClean="0">
                <a:solidFill>
                  <a:srgbClr val="0070C0"/>
                </a:solidFill>
                <a:latin typeface="+mj-lt"/>
                <a:ea typeface="Calibri"/>
              </a:rPr>
              <a:t>–22,8 </a:t>
            </a:r>
            <a:r>
              <a:rPr lang="uk-UA" sz="4000" dirty="0">
                <a:solidFill>
                  <a:srgbClr val="0070C0"/>
                </a:solidFill>
                <a:latin typeface="+mj-lt"/>
                <a:ea typeface="Calibri"/>
              </a:rPr>
              <a:t>–</a:t>
            </a:r>
            <a:r>
              <a:rPr lang="uk-UA" sz="4000" dirty="0" smtClean="0">
                <a:solidFill>
                  <a:srgbClr val="0070C0"/>
                </a:solidFill>
                <a:latin typeface="+mj-lt"/>
                <a:ea typeface="Calibri"/>
              </a:rPr>
              <a:t>12,2;   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е)</a:t>
            </a:r>
            <a:r>
              <a:rPr lang="uk-UA" sz="4000" dirty="0">
                <a:solidFill>
                  <a:srgbClr val="FF0000"/>
                </a:solidFill>
                <a:latin typeface="+mj-lt"/>
                <a:ea typeface="Calibri"/>
              </a:rPr>
              <a:t> </a:t>
            </a:r>
            <a:r>
              <a:rPr lang="uk-UA" sz="4000" dirty="0">
                <a:solidFill>
                  <a:srgbClr val="0070C0"/>
                </a:solidFill>
                <a:latin typeface="+mj-lt"/>
                <a:ea typeface="Calibri"/>
              </a:rPr>
              <a:t>–5,4 – </a:t>
            </a:r>
            <a:r>
              <a:rPr lang="uk-UA" sz="4000" dirty="0" smtClean="0">
                <a:solidFill>
                  <a:srgbClr val="0070C0"/>
                </a:solidFill>
                <a:latin typeface="+mj-lt"/>
                <a:ea typeface="Calibri"/>
              </a:rPr>
              <a:t>(2,2</a:t>
            </a:r>
            <a:r>
              <a:rPr lang="uk-UA" sz="4000" dirty="0">
                <a:solidFill>
                  <a:srgbClr val="0070C0"/>
                </a:solidFill>
                <a:latin typeface="+mj-lt"/>
                <a:ea typeface="Calibri"/>
              </a:rPr>
              <a:t>).</a:t>
            </a: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 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ru-RU" sz="4000" dirty="0" err="1">
                <a:solidFill>
                  <a:srgbClr val="FF0000"/>
                </a:solidFill>
                <a:latin typeface="+mj-lt"/>
              </a:rPr>
              <a:t>Виконати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j-lt"/>
              </a:rPr>
              <a:t>додавання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j-lt"/>
              </a:rPr>
              <a:t>зручним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способом: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3,46 + (-4,63) + (-8,46) </a:t>
            </a: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+ +4,63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;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б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uk-UA" sz="4000" dirty="0">
                <a:solidFill>
                  <a:srgbClr val="0070C0"/>
                </a:solidFill>
                <a:latin typeface="+mj-lt"/>
                <a:ea typeface="Calibri"/>
              </a:rPr>
              <a:t>0,23 + (-3,47) + (-7,23) + </a:t>
            </a:r>
            <a:r>
              <a:rPr lang="uk-UA" sz="4000" dirty="0" smtClean="0">
                <a:solidFill>
                  <a:srgbClr val="0070C0"/>
                </a:solidFill>
                <a:latin typeface="+mj-lt"/>
                <a:ea typeface="Calibri"/>
              </a:rPr>
              <a:t>+3,47</a:t>
            </a:r>
            <a:r>
              <a:rPr lang="uk-UA" sz="4000" dirty="0">
                <a:solidFill>
                  <a:srgbClr val="0070C0"/>
                </a:solidFill>
                <a:latin typeface="+mj-lt"/>
                <a:ea typeface="Calibri"/>
              </a:rPr>
              <a:t>;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250825" y="0"/>
            <a:ext cx="8893175" cy="14700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Подорож країною </a:t>
            </a:r>
            <a:r>
              <a:rPr lang="uk-UA" dirty="0" smtClean="0">
                <a:solidFill>
                  <a:srgbClr val="FF0000"/>
                </a:solidFill>
              </a:rPr>
              <a:t>раціональних чисел</a:t>
            </a:r>
            <a:endParaRPr lang="ru-RU" dirty="0" smtClean="0">
              <a:solidFill>
                <a:srgbClr val="FF0000"/>
              </a:solidFill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0" y="2349500"/>
            <a:ext cx="863600" cy="719138"/>
            <a:chOff x="467544" y="1052736"/>
            <a:chExt cx="1368152" cy="1152128"/>
          </a:xfrm>
        </p:grpSpPr>
        <p:sp>
          <p:nvSpPr>
            <p:cNvPr id="6" name="Овал 5"/>
            <p:cNvSpPr/>
            <p:nvPr/>
          </p:nvSpPr>
          <p:spPr>
            <a:xfrm>
              <a:off x="467544" y="1284180"/>
              <a:ext cx="1368152" cy="57733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41678" y="1052736"/>
              <a:ext cx="819885" cy="635832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3000">
                  <a:srgbClr val="FF7A00"/>
                </a:gs>
                <a:gs pos="76000">
                  <a:srgbClr val="FF0300"/>
                </a:gs>
                <a:gs pos="68000">
                  <a:srgbClr val="4D0808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1324209">
              <a:off x="769342" y="1813192"/>
              <a:ext cx="138325" cy="38658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964477">
              <a:off x="1088746" y="1866601"/>
              <a:ext cx="153413" cy="3382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10016099">
              <a:off x="1483598" y="1813192"/>
              <a:ext cx="120719" cy="3153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4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017E-6 C -0.00972 0.01735 -0.01944 0.03493 5.55556E-7 0.06985 C 0.01945 0.10477 0.05712 0.16906 0.11684 0.20907 C 0.17656 0.24908 0.28038 0.29279 0.35834 0.30944 C 0.43629 0.32609 0.5007 0.3217 0.58455 0.30944 C 0.6684 0.29718 0.8 0.28354 0.86146 0.23567 C 0.92292 0.18779 0.94792 0.08095 0.95382 0.02267 C 0.95972 -0.03561 0.94028 -0.07608 0.89688 -0.1147 C 0.85347 -0.15333 0.77274 -0.18617 0.69375 -0.20906 C 0.61476 -0.23196 0.49774 -0.24352 0.42292 -0.25208 C 0.34809 -0.26063 0.30556 -0.26387 0.24462 -0.26017 C 0.18368 -0.25647 0.07813 -0.27798 0.05677 -0.22941 C 0.03542 -0.18085 0.10504 -0.01734 0.11684 0.03076 C 0.12865 0.07887 0.12813 0.06915 0.12761 0.05944 " pathEditMode="relative" ptsTypes="aaaaaaaa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6328"/>
            <a:ext cx="7762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Times New Roman"/>
                <a:ea typeface="Times New Roman"/>
              </a:rPr>
              <a:t>Галявина усної лічби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210" y="1241991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6000" i="1" dirty="0">
                <a:solidFill>
                  <a:srgbClr val="0070C0"/>
                </a:solidFill>
                <a:latin typeface="Times New Roman"/>
                <a:ea typeface="Times New Roman"/>
              </a:rPr>
              <a:t>І сувора, й солов’їна</a:t>
            </a:r>
            <a:endParaRPr lang="ru-RU" sz="6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6000" i="1" dirty="0">
                <a:solidFill>
                  <a:srgbClr val="0070C0"/>
                </a:solidFill>
                <a:latin typeface="Times New Roman"/>
                <a:ea typeface="Times New Roman"/>
              </a:rPr>
              <a:t>Математики країна</a:t>
            </a:r>
            <a:br>
              <a:rPr lang="uk-UA" sz="6000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6000" i="1" dirty="0">
                <a:solidFill>
                  <a:srgbClr val="0070C0"/>
                </a:solidFill>
                <a:latin typeface="Times New Roman"/>
                <a:ea typeface="Times New Roman"/>
              </a:rPr>
              <a:t>Праця тут іде завзята</a:t>
            </a:r>
            <a:endParaRPr lang="ru-RU" sz="6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6000" i="1" dirty="0">
                <a:solidFill>
                  <a:srgbClr val="0070C0"/>
                </a:solidFill>
                <a:latin typeface="Times New Roman"/>
                <a:ea typeface="Times New Roman"/>
              </a:rPr>
              <a:t>Вмій лиш спритно рахувати.</a:t>
            </a:r>
            <a:endParaRPr lang="ru-RU" sz="60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2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4303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6500" i="1" dirty="0">
                <a:solidFill>
                  <a:srgbClr val="0070C0"/>
                </a:solidFill>
                <a:latin typeface="Times New Roman"/>
                <a:ea typeface="Times New Roman"/>
              </a:rPr>
              <a:t>Думаємо колективно,</a:t>
            </a:r>
            <a:endParaRPr lang="ru-RU" sz="65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6500" i="1" dirty="0">
                <a:solidFill>
                  <a:srgbClr val="0070C0"/>
                </a:solidFill>
                <a:latin typeface="Times New Roman"/>
                <a:ea typeface="Times New Roman"/>
              </a:rPr>
              <a:t>Працюємо оперативно,</a:t>
            </a:r>
            <a:endParaRPr lang="ru-RU" sz="65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6500" i="1" dirty="0">
                <a:solidFill>
                  <a:srgbClr val="0070C0"/>
                </a:solidFill>
                <a:latin typeface="Times New Roman"/>
                <a:ea typeface="Times New Roman"/>
              </a:rPr>
              <a:t>Сперечаємося доказово </a:t>
            </a:r>
            <a:endParaRPr lang="ru-RU" sz="65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6500" i="1" dirty="0">
                <a:solidFill>
                  <a:srgbClr val="0070C0"/>
                </a:solidFill>
                <a:latin typeface="Times New Roman"/>
                <a:ea typeface="Times New Roman"/>
              </a:rPr>
              <a:t>Це для всіх обов’язково.</a:t>
            </a:r>
            <a:endParaRPr lang="ru-RU" sz="65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766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Долина </a:t>
            </a:r>
            <a:r>
              <a:rPr lang="uk-UA" sz="6000" b="1" dirty="0">
                <a:solidFill>
                  <a:srgbClr val="FF0000"/>
                </a:solidFill>
                <a:latin typeface="Times New Roman"/>
                <a:ea typeface="Times New Roman"/>
              </a:rPr>
              <a:t>«Наукова»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80000"/>
                <a:hueMod val="110000"/>
                <a:satMod val="120000"/>
                <a:lumMod val="39000"/>
                <a:lumOff val="61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70C0"/>
                </a:solidFill>
              </a:rPr>
              <a:t>1.У січні 2008 року найнижча температура повітря становила  </a:t>
            </a:r>
            <a:r>
              <a:rPr lang="uk-UA" sz="3600" dirty="0" smtClean="0">
                <a:solidFill>
                  <a:srgbClr val="0070C0"/>
                </a:solidFill>
              </a:rPr>
              <a:t>–17</a:t>
            </a:r>
            <a:r>
              <a:rPr lang="uk-UA" sz="3600" baseline="30000" dirty="0">
                <a:solidFill>
                  <a:srgbClr val="0070C0"/>
                </a:solidFill>
              </a:rPr>
              <a:t>◦ </a:t>
            </a:r>
            <a:r>
              <a:rPr lang="uk-UA" sz="3600" dirty="0">
                <a:solidFill>
                  <a:srgbClr val="0070C0"/>
                </a:solidFill>
              </a:rPr>
              <a:t>С, що на 12 </a:t>
            </a:r>
            <a:r>
              <a:rPr lang="uk-UA" sz="3600" baseline="30000" dirty="0">
                <a:solidFill>
                  <a:srgbClr val="0070C0"/>
                </a:solidFill>
              </a:rPr>
              <a:t>◦ </a:t>
            </a:r>
            <a:r>
              <a:rPr lang="uk-UA" sz="3600" dirty="0">
                <a:solidFill>
                  <a:srgbClr val="0070C0"/>
                </a:solidFill>
              </a:rPr>
              <a:t>С вище  за температуру, зафіксовану в січні 2007 року. Яка температура була у січні того року?</a:t>
            </a:r>
            <a:endParaRPr lang="ru-RU" sz="3600" dirty="0">
              <a:solidFill>
                <a:srgbClr val="0070C0"/>
              </a:solidFill>
            </a:endParaRPr>
          </a:p>
          <a:p>
            <a:pPr lvl="0"/>
            <a:r>
              <a:rPr lang="uk-UA" sz="3600" dirty="0" smtClean="0">
                <a:solidFill>
                  <a:srgbClr val="0070C0"/>
                </a:solidFill>
              </a:rPr>
              <a:t>2</a:t>
            </a:r>
            <a:r>
              <a:rPr lang="uk-UA" sz="3600" dirty="0">
                <a:solidFill>
                  <a:srgbClr val="0070C0"/>
                </a:solidFill>
              </a:rPr>
              <a:t>. Вершкову суміш для приготування морозива, що мала температуру 17,5ºС, охолодили до </a:t>
            </a:r>
            <a:r>
              <a:rPr lang="uk-UA" sz="3600">
                <a:solidFill>
                  <a:srgbClr val="0070C0"/>
                </a:solidFill>
              </a:rPr>
              <a:t>температури </a:t>
            </a:r>
            <a:endParaRPr lang="uk-UA" sz="3600" smtClean="0">
              <a:solidFill>
                <a:srgbClr val="0070C0"/>
              </a:solidFill>
            </a:endParaRPr>
          </a:p>
          <a:p>
            <a:pPr lvl="0"/>
            <a:r>
              <a:rPr lang="uk-UA" sz="3600" smtClean="0">
                <a:solidFill>
                  <a:srgbClr val="0070C0"/>
                </a:solidFill>
              </a:rPr>
              <a:t>-</a:t>
            </a:r>
            <a:r>
              <a:rPr lang="uk-UA" sz="3600" dirty="0">
                <a:solidFill>
                  <a:srgbClr val="0070C0"/>
                </a:solidFill>
              </a:rPr>
              <a:t>3ºС. На скільки градусів знизилась температура вершкової суміші?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eaLnBrk="1" hangingPunct="1"/>
            <a:r>
              <a:rPr lang="uk-UA" altLang="ru-RU" dirty="0" smtClean="0">
                <a:latin typeface="Arial" charset="0"/>
                <a:cs typeface="Arial" charset="0"/>
              </a:rPr>
              <a:t>Найнижча температура, виміряна на поверхні Землі, дорівнює -89,3°С. Ця температура на 70,8°С перевищує найнижчу температуру на поверхні Місяця. У лабораторних умовах отримано температуру, яка нижча від температури на поверхні Місяця, на 113,14°С. Яку температуру отримано в лабораторних умовах?</a:t>
            </a:r>
            <a:endParaRPr lang="ru-RU" altLang="ru-RU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04170"/>
              </p:ext>
            </p:extLst>
          </p:nvPr>
        </p:nvGraphicFramePr>
        <p:xfrm>
          <a:off x="0" y="-7374"/>
          <a:ext cx="10248900" cy="718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Слайд" r:id="rId4" imgW="4569445" imgH="3426611" progId="PowerPoint.Slide.12">
                  <p:embed/>
                </p:oleObj>
              </mc:Choice>
              <mc:Fallback>
                <p:oleObj name="Слайд" r:id="rId4" imgW="4569445" imgH="3426611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374"/>
                        <a:ext cx="10248900" cy="718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1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" y="116631"/>
            <a:ext cx="8964607" cy="67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" y="8210"/>
            <a:ext cx="9133052" cy="684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52</TotalTime>
  <Words>293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Summer</vt:lpstr>
      <vt:lpstr>Тема39</vt:lpstr>
      <vt:lpstr>1_Тема39</vt:lpstr>
      <vt:lpstr>Слайд</vt:lpstr>
      <vt:lpstr>Презентация PowerPoint</vt:lpstr>
      <vt:lpstr>Подорож країною раціональних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9</cp:revision>
  <dcterms:created xsi:type="dcterms:W3CDTF">2017-01-27T10:06:50Z</dcterms:created>
  <dcterms:modified xsi:type="dcterms:W3CDTF">2017-10-18T10:41:32Z</dcterms:modified>
</cp:coreProperties>
</file>