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48" r:id="rId2"/>
    <p:sldMasterId id="2147483960" r:id="rId3"/>
    <p:sldMasterId id="2147483972" r:id="rId4"/>
  </p:sldMasterIdLst>
  <p:notesMasterIdLst>
    <p:notesMasterId r:id="rId27"/>
  </p:notesMasterIdLst>
  <p:sldIdLst>
    <p:sldId id="259" r:id="rId5"/>
    <p:sldId id="260" r:id="rId6"/>
    <p:sldId id="261" r:id="rId7"/>
    <p:sldId id="265" r:id="rId8"/>
    <p:sldId id="267" r:id="rId9"/>
    <p:sldId id="266" r:id="rId10"/>
    <p:sldId id="264" r:id="rId11"/>
    <p:sldId id="262" r:id="rId12"/>
    <p:sldId id="263" r:id="rId13"/>
    <p:sldId id="268" r:id="rId14"/>
    <p:sldId id="270" r:id="rId15"/>
    <p:sldId id="274" r:id="rId16"/>
    <p:sldId id="271" r:id="rId17"/>
    <p:sldId id="275" r:id="rId18"/>
    <p:sldId id="277" r:id="rId19"/>
    <p:sldId id="279" r:id="rId20"/>
    <p:sldId id="280" r:id="rId21"/>
    <p:sldId id="278" r:id="rId22"/>
    <p:sldId id="281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93BCA-3BA2-44F2-98BC-667FFBD24C65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4CF0E-6623-4D88-9CF0-C772EA137D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38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516F551-329A-419E-85D2-9BF542695BF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4882303-6296-4FDE-8D3A-3BBC845B4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в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914"/>
            <a:ext cx="9144000" cy="6850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495873" y="428604"/>
            <a:ext cx="4161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Астрономія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8858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Астрономічні дослідження сьогодні</a:t>
            </a:r>
            <a:endParaRPr lang="ru-RU" sz="4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357298"/>
            <a:ext cx="72152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FF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uk-UA" dirty="0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 </a:t>
            </a:r>
            <a:r>
              <a:rPr lang="uk-UA" sz="2800" dirty="0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Далекі та слабкі небесні об'єкти...</a:t>
            </a:r>
          </a:p>
          <a:p>
            <a:pPr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uk-UA" sz="2800" dirty="0" smtClean="0">
              <a:solidFill>
                <a:srgbClr val="FFFFFF"/>
              </a:solidFill>
              <a:ea typeface="DejaVu Sans" charset="0"/>
              <a:cs typeface="DejaVu Sans" charset="0"/>
            </a:endParaRPr>
          </a:p>
          <a:p>
            <a:pPr>
              <a:buClr>
                <a:srgbClr val="FFFFFF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uk-UA" sz="2800" dirty="0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 Ми маємо доступ лише до обмеженої інформації про їх природу.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uk-UA" sz="2800" dirty="0" smtClean="0">
              <a:solidFill>
                <a:srgbClr val="FFFFFF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uk-UA" sz="2800" dirty="0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• Нам потрібні великі та потужні інструменти: їх роздільна здатність та чутливість.</a:t>
            </a:r>
          </a:p>
          <a:p>
            <a:pPr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uk-UA" sz="2800" dirty="0" smtClean="0">
              <a:solidFill>
                <a:srgbClr val="FFFFFF"/>
              </a:solidFill>
              <a:ea typeface="DejaVu Sans" charset="0"/>
              <a:cs typeface="DejaVu Sans" charset="0"/>
            </a:endParaRPr>
          </a:p>
          <a:p>
            <a:pPr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uk-UA" sz="2800" dirty="0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 • Астрономи об'єднують різні види спостережень в різних довжинах хвиль. </a:t>
            </a:r>
            <a:endParaRPr lang="uk-UA" sz="2800" dirty="0">
              <a:solidFill>
                <a:srgbClr val="FFFFFF"/>
              </a:solidFill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8858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Астрономічні дослідження сьогодні</a:t>
            </a:r>
            <a:endParaRPr lang="ru-RU" sz="4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57232"/>
            <a:ext cx="87868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Астрономія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складається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із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низки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дисциплін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у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складі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: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Swis721 BT" pitchFamily="32" charset="0"/>
                <a:ea typeface="DejaVu Sans" charset="0"/>
                <a:cs typeface="DejaVu Sans" charset="0"/>
              </a:rPr>
              <a:t>Сонячна</a:t>
            </a:r>
            <a:r>
              <a:rPr lang="en-GB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GB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Swis721 BT" pitchFamily="32" charset="0"/>
                <a:ea typeface="DejaVu Sans" charset="0"/>
                <a:cs typeface="DejaVu Sans" charset="0"/>
              </a:rPr>
              <a:t>астрономія</a:t>
            </a:r>
            <a:r>
              <a:rPr lang="en-GB" sz="2000" b="1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: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Дослідження</a:t>
            </a:r>
            <a:r>
              <a:rPr lang="en-GB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нашої</a:t>
            </a:r>
            <a:r>
              <a:rPr lang="en-GB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зорі</a:t>
            </a:r>
            <a:r>
              <a:rPr lang="en-GB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- </a:t>
            </a:r>
            <a:r>
              <a:rPr lang="en-GB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Сонця</a:t>
            </a:r>
            <a:r>
              <a:rPr lang="en-GB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Swis721 BT" pitchFamily="32" charset="0"/>
                <a:ea typeface="DejaVu Sans" charset="0"/>
                <a:cs typeface="DejaVu Sans" charset="0"/>
              </a:rPr>
              <a:t>Небесна</a:t>
            </a:r>
            <a:r>
              <a:rPr lang="en-GB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GB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Swis721 BT" pitchFamily="32" charset="0"/>
                <a:ea typeface="DejaVu Sans" charset="0"/>
                <a:cs typeface="DejaVu Sans" charset="0"/>
              </a:rPr>
              <a:t>механіка</a:t>
            </a:r>
            <a:r>
              <a:rPr lang="en-GB" sz="2000" b="1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: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Вивчення</a:t>
            </a:r>
            <a:r>
              <a:rPr lang="en-GB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тіл</a:t>
            </a:r>
            <a:r>
              <a:rPr lang="en-GB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в </a:t>
            </a:r>
            <a:r>
              <a:rPr lang="en-GB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нашій</a:t>
            </a:r>
            <a:r>
              <a:rPr lang="en-GB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Сонячній</a:t>
            </a:r>
            <a:r>
              <a:rPr lang="en-GB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Системі</a:t>
            </a:r>
            <a:r>
              <a:rPr lang="en-GB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, а </a:t>
            </a:r>
            <a:r>
              <a:rPr lang="en-GB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також</a:t>
            </a:r>
            <a:r>
              <a:rPr lang="en-GB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планет</a:t>
            </a:r>
            <a:r>
              <a:rPr lang="en-GB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на</a:t>
            </a:r>
            <a:r>
              <a:rPr lang="en-GB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орбітах</a:t>
            </a:r>
            <a:r>
              <a:rPr lang="en-GB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навколо</a:t>
            </a:r>
            <a:r>
              <a:rPr lang="en-GB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інших</a:t>
            </a:r>
            <a:r>
              <a:rPr lang="en-GB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зірок</a:t>
            </a:r>
            <a:r>
              <a:rPr lang="en-GB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Swis721 BT" pitchFamily="32" charset="0"/>
                <a:ea typeface="DejaVu Sans" charset="0"/>
                <a:cs typeface="DejaVu Sans" charset="0"/>
              </a:rPr>
              <a:t>Зоряна</a:t>
            </a:r>
            <a:r>
              <a:rPr lang="en-GB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GB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Swis721 BT" pitchFamily="32" charset="0"/>
                <a:ea typeface="DejaVu Sans" charset="0"/>
                <a:cs typeface="DejaVu Sans" charset="0"/>
              </a:rPr>
              <a:t>астрономія</a:t>
            </a:r>
            <a:r>
              <a:rPr lang="en-GB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Swis721 BT" pitchFamily="32" charset="0"/>
                <a:ea typeface="DejaVu Sans" charset="0"/>
                <a:cs typeface="DejaVu Sans" charset="0"/>
              </a:rPr>
              <a:t>: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Вивчення</a:t>
            </a:r>
            <a:r>
              <a:rPr lang="en-GB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зірок</a:t>
            </a:r>
            <a:r>
              <a:rPr lang="en-GB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і </a:t>
            </a:r>
            <a:r>
              <a:rPr lang="en-GB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зоряної</a:t>
            </a:r>
            <a:r>
              <a:rPr lang="en-GB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еволюції</a:t>
            </a:r>
            <a:r>
              <a:rPr lang="en-GB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. 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Swis721 BT" pitchFamily="32" charset="0"/>
                <a:ea typeface="DejaVu Sans" charset="0"/>
                <a:cs typeface="DejaVu Sans" charset="0"/>
              </a:rPr>
              <a:t>Галактична</a:t>
            </a:r>
            <a:r>
              <a:rPr lang="en-GB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GB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Swis721 BT" pitchFamily="32" charset="0"/>
                <a:ea typeface="DejaVu Sans" charset="0"/>
                <a:cs typeface="DejaVu Sans" charset="0"/>
              </a:rPr>
              <a:t>астрономія</a:t>
            </a:r>
            <a:r>
              <a:rPr lang="en-GB" sz="2000" b="1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: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Вивчення</a:t>
            </a:r>
            <a:r>
              <a:rPr lang="en-GB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нашого</a:t>
            </a:r>
            <a:r>
              <a:rPr lang="en-GB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Чумацького</a:t>
            </a:r>
            <a:r>
              <a:rPr lang="en-GB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Шляху</a:t>
            </a:r>
            <a:r>
              <a:rPr lang="en-GB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та</a:t>
            </a:r>
            <a:r>
              <a:rPr lang="en-GB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його</a:t>
            </a:r>
            <a:r>
              <a:rPr lang="en-GB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еволюції</a:t>
            </a:r>
            <a:r>
              <a:rPr lang="en-GB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Swis721 BT" pitchFamily="32" charset="0"/>
                <a:ea typeface="DejaVu Sans" charset="0"/>
                <a:cs typeface="DejaVu Sans" charset="0"/>
              </a:rPr>
              <a:t>Позагалактична</a:t>
            </a:r>
            <a:r>
              <a:rPr lang="en-GB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GB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Swis721 BT" pitchFamily="32" charset="0"/>
                <a:ea typeface="DejaVu Sans" charset="0"/>
                <a:cs typeface="DejaVu Sans" charset="0"/>
              </a:rPr>
              <a:t>астрономія</a:t>
            </a:r>
            <a:r>
              <a:rPr lang="en-GB" sz="2000" b="1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: </a:t>
            </a:r>
          </a:p>
          <a:p>
            <a:pPr hangingPunct="0"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Вивчення</a:t>
            </a:r>
            <a:r>
              <a:rPr lang="uk-UA" sz="2000" dirty="0" smtClean="0">
                <a:solidFill>
                  <a:srgbClr val="FFFFFF"/>
                </a:solidFill>
                <a:latin typeface="Times New Roman CYR" pitchFamily="16" charset="0"/>
                <a:ea typeface="DejaVu Sans" charset="0"/>
                <a:cs typeface="DejaVu Sans" charset="0"/>
              </a:rPr>
              <a:t> об'єктів поза межами нашого Чумацького Шляху.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Swis721 BT" pitchFamily="32" charset="0"/>
                <a:ea typeface="DejaVu Sans" charset="0"/>
                <a:cs typeface="DejaVu Sans" charset="0"/>
              </a:rPr>
              <a:t>Космологія</a:t>
            </a:r>
            <a:r>
              <a:rPr lang="en-GB" sz="2000" b="1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: </a:t>
            </a:r>
          </a:p>
          <a:p>
            <a:pPr hangingPunct="0"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2000" dirty="0" smtClean="0">
                <a:solidFill>
                  <a:srgbClr val="FFFFFF"/>
                </a:solidFill>
                <a:latin typeface="Times New Roman CYR" pitchFamily="16" charset="0"/>
                <a:ea typeface="DejaVu Sans" charset="0"/>
                <a:cs typeface="DejaVu Sans" charset="0"/>
              </a:rPr>
              <a:t>Вивчення Всесвіту, як </a:t>
            </a:r>
            <a:r>
              <a:rPr lang="uk-UA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такого.</a:t>
            </a:r>
            <a:endParaRPr lang="uk-UA" sz="2000" dirty="0">
              <a:solidFill>
                <a:srgbClr val="FFFFFF"/>
              </a:solidFill>
              <a:latin typeface="Swis721 BT" pitchFamily="32" charset="0"/>
              <a:ea typeface="DejaVu Sans" charset="0"/>
              <a:cs typeface="DejaVu Sans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142984"/>
            <a:ext cx="3381434" cy="24763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wipe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8858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Астрономічні дослідження сьогодні</a:t>
            </a:r>
            <a:endParaRPr lang="ru-RU" sz="4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357298"/>
            <a:ext cx="5715040" cy="4248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dirty="0" smtClean="0">
              <a:solidFill>
                <a:srgbClr val="FFFFFF"/>
              </a:solidFill>
              <a:latin typeface="Swis721 BT" pitchFamily="32" charset="0"/>
              <a:ea typeface="DejaVu Sans" charset="0"/>
              <a:cs typeface="DejaVu Sans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Swis721 BT" pitchFamily="32" charset="0"/>
                <a:ea typeface="DejaVu Sans" charset="0"/>
                <a:cs typeface="DejaVu Sans" charset="0"/>
              </a:rPr>
              <a:t>Астробіологія</a:t>
            </a:r>
            <a:r>
              <a:rPr lang="en-US" sz="2000" b="1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: </a:t>
            </a:r>
          </a:p>
          <a:p>
            <a:pPr>
              <a:lnSpc>
                <a:spcPct val="11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Вивчення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виникнення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і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еволюції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біологічних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систем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у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Всесвіті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.</a:t>
            </a:r>
          </a:p>
          <a:p>
            <a:pPr>
              <a:lnSpc>
                <a:spcPct val="11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sz="2000" dirty="0" smtClean="0">
              <a:solidFill>
                <a:srgbClr val="FFFFFF"/>
              </a:solidFill>
              <a:latin typeface="Swis721 BT" pitchFamily="32" charset="0"/>
              <a:ea typeface="DejaVu Sans" charset="0"/>
              <a:cs typeface="DejaVu Sans" charset="0"/>
            </a:endParaRPr>
          </a:p>
          <a:p>
            <a:pPr>
              <a:lnSpc>
                <a:spcPct val="11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Swis721 BT" pitchFamily="32" charset="0"/>
                <a:ea typeface="DejaVu Sans" charset="0"/>
                <a:cs typeface="DejaVu Sans" charset="0"/>
              </a:rPr>
              <a:t>Археоастрономія</a:t>
            </a:r>
            <a:r>
              <a:rPr lang="en-US" sz="2000" b="1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: </a:t>
            </a:r>
          </a:p>
          <a:p>
            <a:pPr hangingPunct="0"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Вивчення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стародавньої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та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традиційної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астрономій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в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їх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культурному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контексті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,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використання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археологічних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і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антропологічних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свідоцтв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.</a:t>
            </a:r>
          </a:p>
          <a:p>
            <a:pPr>
              <a:lnSpc>
                <a:spcPct val="11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sz="2000" dirty="0" smtClean="0">
              <a:solidFill>
                <a:srgbClr val="FFFFFF"/>
              </a:solidFill>
              <a:latin typeface="Swis721 BT" pitchFamily="32" charset="0"/>
              <a:ea typeface="DejaVu Sans" charset="0"/>
              <a:cs typeface="DejaVu Sans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Swis721 BT" pitchFamily="32" charset="0"/>
                <a:ea typeface="DejaVu Sans" charset="0"/>
                <a:cs typeface="DejaVu Sans" charset="0"/>
              </a:rPr>
              <a:t>Астрохімія</a:t>
            </a:r>
            <a:r>
              <a:rPr lang="en-US" sz="2000" b="1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:</a:t>
            </a:r>
          </a:p>
          <a:p>
            <a:pPr>
              <a:lnSpc>
                <a:spcPct val="11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Вивчення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хімічного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складу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об'єктів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в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Космосі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.</a:t>
            </a:r>
            <a:endParaRPr lang="en-US" sz="2000" dirty="0">
              <a:solidFill>
                <a:srgbClr val="FFFFFF"/>
              </a:solidFill>
              <a:latin typeface="Swis721 BT" pitchFamily="32" charset="0"/>
              <a:ea typeface="DejaVu Sans" charset="0"/>
              <a:cs typeface="DejaVu Sans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928670"/>
            <a:ext cx="2781370" cy="274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000504"/>
            <a:ext cx="2928958" cy="27605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wip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r>
              <a:rPr lang="uk-UA" b="1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В астрономії, </a:t>
            </a:r>
            <a:br>
              <a:rPr lang="uk-UA" b="1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</a:br>
            <a:r>
              <a:rPr lang="uk-UA" b="1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так як і в інших природничих науках, є два головних потоки досліджень</a:t>
            </a:r>
            <a:endParaRPr lang="uk-UA" b="1" dirty="0">
              <a:solidFill>
                <a:srgbClr val="FFFFFF"/>
              </a:solidFill>
              <a:latin typeface="Swis721 BT" pitchFamily="32" charset="0"/>
              <a:ea typeface="DejaVu Sans" charset="0"/>
              <a:cs typeface="DejaVu Sans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928802"/>
            <a:ext cx="708157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r>
              <a:rPr lang="uk-U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wis721 BT" pitchFamily="32" charset="0"/>
                <a:ea typeface="DejaVu Sans" charset="0"/>
                <a:cs typeface="DejaVu Sans" charset="0"/>
              </a:rPr>
              <a:t>Фундаментальні Дослідження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r>
              <a:rPr lang="uk-U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wis721 BT" pitchFamily="32" charset="0"/>
                <a:ea typeface="DejaVu Sans" charset="0"/>
                <a:cs typeface="DejaVu Sans" charset="0"/>
              </a:rPr>
              <a:t> та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r>
              <a:rPr lang="uk-U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wis721 BT" pitchFamily="32" charset="0"/>
                <a:ea typeface="DejaVu Sans" charset="0"/>
                <a:cs typeface="DejaVu Sans" charset="0"/>
              </a:rPr>
              <a:t>  Прикладні Дослідження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alpha val="78000"/>
              </a:schemeClr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4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Фундаметальні</a:t>
            </a:r>
            <a:r>
              <a:rPr lang="uk-UA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дослідження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928802"/>
            <a:ext cx="80724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en-US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		</a:t>
            </a:r>
            <a:r>
              <a:rPr lang="uk-UA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Фундаментальні дослідження — це вмістилище нових ідей та методів, які пізніше стають чимось звичайним; так в 19-сторіччя зацікавленість електрикою привела до електричного світла. А світова павутина Інтернету дозволила міжнародним колективам дослідників легше зв'язуватися. 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endParaRPr lang="uk-UA" sz="2000" dirty="0" smtClean="0">
              <a:solidFill>
                <a:srgbClr val="FFFFFF"/>
              </a:solidFill>
              <a:latin typeface="Swis721 BT" pitchFamily="32" charset="0"/>
              <a:ea typeface="DejaVu Sans" charset="0"/>
              <a:cs typeface="DejaVu Sans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uk-UA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Ніяка кількість прикладних досліджень свічки не привела б нас до електричного світла; ніяка кількість досліджень та розвитку телефону не принесла б нам Інтернет. 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endParaRPr lang="uk-UA" sz="2000" b="1" dirty="0" smtClean="0">
              <a:solidFill>
                <a:srgbClr val="FFFFFF"/>
              </a:solidFill>
              <a:latin typeface="Swis721 BT" pitchFamily="32" charset="0"/>
              <a:ea typeface="DejaVu Sans" charset="0"/>
              <a:cs typeface="DejaVu Sans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uk-UA" sz="2000" b="1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Науці потрібен простір для допитливості та творчої уяви.  </a:t>
            </a:r>
            <a:endParaRPr lang="uk-UA" sz="2000" b="1" dirty="0">
              <a:solidFill>
                <a:srgbClr val="FFFFFF"/>
              </a:solidFill>
              <a:latin typeface="Swis721 BT" pitchFamily="32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alpha val="78000"/>
              </a:schemeClr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4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Фундаметальні</a:t>
            </a:r>
            <a:r>
              <a:rPr lang="uk-UA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дослідження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785926"/>
            <a:ext cx="5072098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b="1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	</a:t>
            </a:r>
            <a:r>
              <a:rPr lang="en-US" sz="2000" b="1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	</a:t>
            </a:r>
            <a:r>
              <a:rPr lang="en-US" sz="2000" b="1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Фундаментальні</a:t>
            </a:r>
            <a:r>
              <a:rPr lang="en-US" sz="2000" b="1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дослідження</a:t>
            </a:r>
            <a:r>
              <a:rPr lang="en-US" sz="2000" b="1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—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це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основа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наукового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методу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.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Вони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спонукані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допитливістю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або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інтуїцією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астрономів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без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будь-якого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інтелектуального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'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кінцевого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продукту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'.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sz="2000" dirty="0" smtClean="0">
              <a:solidFill>
                <a:srgbClr val="FFFFFF"/>
              </a:solidFill>
              <a:latin typeface="Swis721 BT" pitchFamily="32" charset="0"/>
              <a:ea typeface="DejaVu Sans" charset="0"/>
              <a:cs typeface="DejaVu Sans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2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wis721 BT" pitchFamily="32" charset="0"/>
                <a:ea typeface="DejaVu Sans" charset="0"/>
                <a:cs typeface="DejaVu Sans" charset="0"/>
              </a:rPr>
              <a:t>Приклади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wis721 BT" pitchFamily="32" charset="0"/>
                <a:ea typeface="DejaVu Sans" charset="0"/>
                <a:cs typeface="DejaVu Sans" charset="0"/>
              </a:rPr>
              <a:t>: </a:t>
            </a:r>
            <a:endParaRPr lang="en-US" sz="2000" b="1" dirty="0" smtClean="0">
              <a:solidFill>
                <a:srgbClr val="FFFFFF"/>
              </a:solidFill>
              <a:latin typeface="Swis721 BT" pitchFamily="32" charset="0"/>
              <a:ea typeface="DejaVu Sans" charset="0"/>
              <a:cs typeface="DejaVu Sans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uk-UA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•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Дослідження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Галілео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Галілеєм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супутників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Юпітера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допомогли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нам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зрозуміти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нашу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Сонячну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Систему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за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формою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і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змістом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uk-UA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Дослідження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Едвіном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Габблом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віддалення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далеких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галактик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,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котрі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виявили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,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що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Всесвіт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розширюється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.</a:t>
            </a:r>
            <a:endParaRPr lang="en-US" sz="2000" dirty="0">
              <a:solidFill>
                <a:srgbClr val="FFFFFF"/>
              </a:solidFill>
              <a:latin typeface="Swis721 BT" pitchFamily="32" charset="0"/>
              <a:ea typeface="DejaVu Sans" charset="0"/>
              <a:cs typeface="DejaVu Sans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714488"/>
            <a:ext cx="1785950" cy="1825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857628"/>
            <a:ext cx="2320992" cy="2546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4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Фундаметальні</a:t>
            </a:r>
            <a:r>
              <a:rPr lang="uk-UA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дослідження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2000240"/>
            <a:ext cx="4000528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		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Фундаментальні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дослідження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—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це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автономні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процеси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,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котрі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творяться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тому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,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що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вважаються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цінними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суспільством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та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цивілізацією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. </a:t>
            </a:r>
            <a:endParaRPr lang="uk-UA" sz="2000" dirty="0" smtClean="0">
              <a:solidFill>
                <a:srgbClr val="FFFFFF"/>
              </a:solidFill>
              <a:latin typeface="Swis721 BT" pitchFamily="32" charset="0"/>
              <a:ea typeface="DejaVu Sans" charset="0"/>
              <a:cs typeface="DejaVu Sans" charset="0"/>
            </a:endParaRPr>
          </a:p>
          <a:p>
            <a:pPr>
              <a:spcBef>
                <a:spcPts val="1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uk-UA" sz="2000" dirty="0" smtClean="0">
              <a:solidFill>
                <a:srgbClr val="FFFFFF"/>
              </a:solidFill>
              <a:latin typeface="Swis721 BT" pitchFamily="32" charset="0"/>
              <a:ea typeface="DejaVu Sans" charset="0"/>
              <a:cs typeface="DejaVu Sans" charset="0"/>
            </a:endParaRPr>
          </a:p>
          <a:p>
            <a:pPr>
              <a:spcBef>
                <a:spcPts val="1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 smtClean="0">
              <a:solidFill>
                <a:srgbClr val="FFFFFF"/>
              </a:solidFill>
              <a:latin typeface="Swis721 BT" pitchFamily="32" charset="0"/>
              <a:ea typeface="DejaVu Sans" charset="0"/>
              <a:cs typeface="DejaVu Sans" charset="0"/>
            </a:endParaRPr>
          </a:p>
          <a:p>
            <a:pPr>
              <a:spcBef>
                <a:spcPts val="1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Вони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часто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тривають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дуже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довго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та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задовольняють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допитливість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,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котра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глибоко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вкорінилася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в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людств</a:t>
            </a:r>
            <a:r>
              <a:rPr lang="en-US" sz="2000" dirty="0" err="1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і</a:t>
            </a:r>
            <a:r>
              <a:rPr lang="en-US" sz="2000" dirty="0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.</a:t>
            </a:r>
            <a:endParaRPr lang="en-US" sz="2000" dirty="0">
              <a:solidFill>
                <a:srgbClr val="FFFFFF"/>
              </a:solidFill>
              <a:ea typeface="DejaVu Sans" charset="0"/>
              <a:cs typeface="DejaVu Sans" charset="0"/>
            </a:endParaRPr>
          </a:p>
        </p:txBody>
      </p:sp>
      <p:pic>
        <p:nvPicPr>
          <p:cNvPr id="9" name="Рисунок 8" descr="Рисунок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4429132"/>
            <a:ext cx="2940132" cy="2210833"/>
          </a:xfrm>
          <a:prstGeom prst="rect">
            <a:avLst/>
          </a:prstGeom>
        </p:spPr>
      </p:pic>
      <p:pic>
        <p:nvPicPr>
          <p:cNvPr id="10" name="Рисунок 9" descr="Рисунок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1" y="1928802"/>
            <a:ext cx="2840340" cy="2358316"/>
          </a:xfrm>
          <a:prstGeom prst="rect">
            <a:avLst/>
          </a:prstGeom>
        </p:spPr>
      </p:pic>
    </p:spTree>
  </p:cSld>
  <p:clrMapOvr>
    <a:masterClrMapping/>
  </p:clrMapOvr>
  <p:transition>
    <p:pull dir="ru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357166"/>
            <a:ext cx="74295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Прикладні дослідження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571612"/>
            <a:ext cx="4500594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		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Прикладні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дослідження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—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це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цілеспрямовані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дослідженнями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,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часто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комерційні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або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такі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,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що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керуються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замовником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.</a:t>
            </a:r>
          </a:p>
          <a:p>
            <a:pPr>
              <a:spcBef>
                <a:spcPts val="1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 smtClean="0">
              <a:solidFill>
                <a:srgbClr val="FFFFFF"/>
              </a:solidFill>
              <a:latin typeface="Swis721 BT" pitchFamily="32" charset="0"/>
              <a:ea typeface="DejaVu Sans" charset="0"/>
              <a:cs typeface="DejaVu Sans" charset="0"/>
            </a:endParaRPr>
          </a:p>
          <a:p>
            <a:pPr>
              <a:spcBef>
                <a:spcPts val="1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Aстрономія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,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на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перший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погляд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,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має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малий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вплив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на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нашу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буденність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. </a:t>
            </a:r>
          </a:p>
          <a:p>
            <a:pPr>
              <a:spcBef>
                <a:spcPts val="1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Але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...</a:t>
            </a:r>
            <a:endParaRPr lang="en-US" sz="2000" dirty="0">
              <a:solidFill>
                <a:srgbClr val="FFFFFF"/>
              </a:solidFill>
              <a:latin typeface="Swis721 BT" pitchFamily="32" charset="0"/>
              <a:ea typeface="DejaVu Sans" charset="0"/>
              <a:cs typeface="DejaVu Sans" charset="0"/>
            </a:endParaRPr>
          </a:p>
        </p:txBody>
      </p:sp>
      <p:pic>
        <p:nvPicPr>
          <p:cNvPr id="9" name="Рисунок 8" descr="Рисунок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1428736"/>
            <a:ext cx="2802683" cy="5128313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85728"/>
            <a:ext cx="5529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Вплив астрономії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500174"/>
            <a:ext cx="4929222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Успіхи</a:t>
            </a:r>
            <a:r>
              <a:rPr lang="en-US" b="1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в </a:t>
            </a:r>
            <a:r>
              <a:rPr lang="en-US" b="1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астрономічній</a:t>
            </a:r>
            <a:r>
              <a:rPr lang="en-US" b="1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та</a:t>
            </a:r>
            <a:r>
              <a:rPr lang="en-US" b="1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космічній</a:t>
            </a:r>
            <a:r>
              <a:rPr lang="en-US" b="1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науковій</a:t>
            </a:r>
            <a:r>
              <a:rPr lang="en-US" b="1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технологіях</a:t>
            </a:r>
            <a:r>
              <a:rPr lang="en-US" b="1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, </a:t>
            </a:r>
            <a:r>
              <a:rPr lang="en-US" b="1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викликані</a:t>
            </a:r>
            <a:r>
              <a:rPr lang="en-US" b="1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прикладними</a:t>
            </a:r>
            <a:r>
              <a:rPr lang="en-US" b="1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дослідженнями</a:t>
            </a:r>
            <a:r>
              <a:rPr lang="en-US" b="1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, </a:t>
            </a:r>
            <a:r>
              <a:rPr lang="en-US" b="1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часто</a:t>
            </a:r>
            <a:r>
              <a:rPr lang="en-US" b="1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можуть</a:t>
            </a:r>
            <a:r>
              <a:rPr lang="en-US" b="1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мати</a:t>
            </a:r>
            <a:r>
              <a:rPr lang="en-US" b="1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дуже</a:t>
            </a:r>
            <a:r>
              <a:rPr lang="en-US" b="1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сприятливий</a:t>
            </a:r>
            <a:r>
              <a:rPr lang="en-US" b="1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вплив</a:t>
            </a:r>
            <a:r>
              <a:rPr lang="en-US" b="1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на</a:t>
            </a:r>
            <a:r>
              <a:rPr lang="en-US" b="1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людство</a:t>
            </a:r>
            <a:r>
              <a:rPr lang="en-US" b="1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через</a:t>
            </a:r>
            <a:r>
              <a:rPr lang="en-US" b="1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50, 100 </a:t>
            </a:r>
            <a:r>
              <a:rPr lang="en-US" b="1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або</a:t>
            </a:r>
            <a:r>
              <a:rPr lang="en-US" b="1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навіть</a:t>
            </a:r>
            <a:r>
              <a:rPr lang="en-US" b="1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більше</a:t>
            </a:r>
            <a:r>
              <a:rPr lang="en-US" b="1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років</a:t>
            </a:r>
            <a:r>
              <a:rPr lang="en-US" b="1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.</a:t>
            </a:r>
          </a:p>
          <a:p>
            <a:pPr>
              <a:spcBef>
                <a:spcPts val="9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b="1" dirty="0" smtClean="0">
              <a:solidFill>
                <a:srgbClr val="FFFFFF"/>
              </a:solidFill>
              <a:latin typeface="Swis721 BT" pitchFamily="32" charset="0"/>
              <a:ea typeface="DejaVu Sans" charset="0"/>
              <a:cs typeface="DejaVu Sans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Сьогодні</a:t>
            </a:r>
            <a:r>
              <a:rPr lang="en-US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мільйони</a:t>
            </a:r>
            <a:r>
              <a:rPr lang="en-US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людей</a:t>
            </a:r>
            <a:r>
              <a:rPr lang="en-US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у </a:t>
            </a:r>
            <a:r>
              <a:rPr lang="en-US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всьому</a:t>
            </a:r>
            <a:r>
              <a:rPr lang="en-US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світі</a:t>
            </a:r>
            <a:r>
              <a:rPr lang="en-US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, </a:t>
            </a:r>
            <a:r>
              <a:rPr lang="en-US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часто</a:t>
            </a:r>
            <a:r>
              <a:rPr lang="en-US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несвідомо</a:t>
            </a:r>
            <a:r>
              <a:rPr lang="en-US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, є </a:t>
            </a:r>
            <a:r>
              <a:rPr lang="en-US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зачепленими</a:t>
            </a:r>
            <a:r>
              <a:rPr lang="en-US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малими</a:t>
            </a:r>
            <a:r>
              <a:rPr lang="en-US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та</a:t>
            </a:r>
            <a:r>
              <a:rPr lang="en-US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вагомими</a:t>
            </a:r>
            <a:r>
              <a:rPr lang="en-US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успіхами</a:t>
            </a:r>
            <a:r>
              <a:rPr lang="en-US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, </a:t>
            </a:r>
            <a:r>
              <a:rPr lang="en-US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зробленими</a:t>
            </a:r>
            <a:r>
              <a:rPr lang="en-US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в </a:t>
            </a:r>
            <a:r>
              <a:rPr lang="en-US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астрономії</a:t>
            </a:r>
            <a:r>
              <a:rPr lang="en-US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та</a:t>
            </a:r>
            <a:r>
              <a:rPr lang="en-US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космічній</a:t>
            </a:r>
            <a:r>
              <a:rPr lang="en-US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науці</a:t>
            </a:r>
            <a:r>
              <a:rPr lang="en-US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.  </a:t>
            </a:r>
            <a:endParaRPr lang="en-US" dirty="0">
              <a:solidFill>
                <a:srgbClr val="FFFFFF"/>
              </a:solidFill>
              <a:latin typeface="Swis721 BT" pitchFamily="32" charset="0"/>
              <a:ea typeface="DejaVu Sans" charset="0"/>
              <a:cs typeface="DejaVu Sans" charset="0"/>
            </a:endParaRPr>
          </a:p>
        </p:txBody>
      </p:sp>
      <p:pic>
        <p:nvPicPr>
          <p:cNvPr id="4" name="Рисунок 3" descr="Рисунок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643050"/>
            <a:ext cx="2860532" cy="4285122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30000">
              <a:srgbClr val="66008F"/>
            </a:gs>
            <a:gs pos="64999">
              <a:schemeClr val="accent1">
                <a:lumMod val="20000"/>
                <a:lumOff val="80000"/>
                <a:alpha val="0"/>
              </a:schemeClr>
            </a:gs>
            <a:gs pos="89999">
              <a:srgbClr val="FF0000"/>
            </a:gs>
            <a:gs pos="100000">
              <a:srgbClr val="FF820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214290"/>
            <a:ext cx="6840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Передача технологій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428736"/>
            <a:ext cx="5429288" cy="4395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dirty="0" smtClean="0">
                <a:latin typeface="Swis721 BT" pitchFamily="32" charset="0"/>
                <a:ea typeface="DejaVu Sans" charset="0"/>
                <a:cs typeface="DejaVu Sans" charset="0"/>
              </a:rPr>
              <a:t>	</a:t>
            </a:r>
            <a:r>
              <a:rPr lang="en-US" sz="2000" dirty="0" smtClean="0">
                <a:latin typeface="Swis721 BT" pitchFamily="32" charset="0"/>
                <a:ea typeface="DejaVu Sans" charset="0"/>
                <a:cs typeface="DejaVu Sans" charset="0"/>
              </a:rPr>
              <a:t>	</a:t>
            </a:r>
            <a:r>
              <a:rPr lang="en-US" sz="2000" dirty="0" err="1" smtClean="0">
                <a:latin typeface="Swis721 BT" pitchFamily="32" charset="0"/>
                <a:ea typeface="DejaVu Sans" charset="0"/>
                <a:cs typeface="DejaVu Sans" charset="0"/>
              </a:rPr>
              <a:t>Деякі</a:t>
            </a:r>
            <a:r>
              <a:rPr lang="en-US" sz="2000" dirty="0" smtClean="0"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latin typeface="Swis721 BT" pitchFamily="32" charset="0"/>
                <a:ea typeface="DejaVu Sans" charset="0"/>
                <a:cs typeface="DejaVu Sans" charset="0"/>
              </a:rPr>
              <a:t>астрономічні</a:t>
            </a:r>
            <a:r>
              <a:rPr lang="en-US" sz="2000" dirty="0" smtClean="0"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latin typeface="Swis721 BT" pitchFamily="32" charset="0"/>
                <a:ea typeface="DejaVu Sans" charset="0"/>
                <a:cs typeface="DejaVu Sans" charset="0"/>
              </a:rPr>
              <a:t>результати</a:t>
            </a:r>
            <a:r>
              <a:rPr lang="en-US" sz="2000" dirty="0" smtClean="0">
                <a:latin typeface="Swis721 BT" pitchFamily="32" charset="0"/>
                <a:ea typeface="DejaVu Sans" charset="0"/>
                <a:cs typeface="DejaVu Sans" charset="0"/>
              </a:rPr>
              <a:t>, </a:t>
            </a:r>
            <a:r>
              <a:rPr lang="en-US" sz="2000" dirty="0" err="1" smtClean="0">
                <a:latin typeface="Swis721 BT" pitchFamily="32" charset="0"/>
                <a:ea typeface="DejaVu Sans" charset="0"/>
                <a:cs typeface="DejaVu Sans" charset="0"/>
              </a:rPr>
              <a:t>або</a:t>
            </a:r>
            <a:r>
              <a:rPr lang="en-US" sz="2000" dirty="0" smtClean="0"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latin typeface="Swis721 BT" pitchFamily="32" charset="0"/>
                <a:ea typeface="DejaVu Sans" charset="0"/>
                <a:cs typeface="DejaVu Sans" charset="0"/>
              </a:rPr>
              <a:t>здобутки</a:t>
            </a:r>
            <a:r>
              <a:rPr lang="en-US" sz="2000" dirty="0" smtClean="0"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latin typeface="Swis721 BT" pitchFamily="32" charset="0"/>
                <a:ea typeface="DejaVu Sans" charset="0"/>
                <a:cs typeface="DejaVu Sans" charset="0"/>
              </a:rPr>
              <a:t>астрономічних</a:t>
            </a:r>
            <a:r>
              <a:rPr lang="en-US" sz="2000" dirty="0" smtClean="0"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latin typeface="Swis721 BT" pitchFamily="32" charset="0"/>
                <a:ea typeface="DejaVu Sans" charset="0"/>
                <a:cs typeface="DejaVu Sans" charset="0"/>
              </a:rPr>
              <a:t>досліджень</a:t>
            </a:r>
            <a:r>
              <a:rPr lang="en-US" sz="2000" dirty="0" smtClean="0">
                <a:latin typeface="Swis721 BT" pitchFamily="32" charset="0"/>
                <a:ea typeface="DejaVu Sans" charset="0"/>
                <a:cs typeface="DejaVu Sans" charset="0"/>
              </a:rPr>
              <a:t>, </a:t>
            </a:r>
            <a:r>
              <a:rPr lang="en-US" sz="2000" dirty="0" err="1" smtClean="0">
                <a:latin typeface="Swis721 BT" pitchFamily="32" charset="0"/>
                <a:ea typeface="DejaVu Sans" charset="0"/>
                <a:cs typeface="DejaVu Sans" charset="0"/>
              </a:rPr>
              <a:t>можуть</a:t>
            </a:r>
            <a:r>
              <a:rPr lang="en-US" sz="2000" dirty="0" smtClean="0"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latin typeface="Swis721 BT" pitchFamily="32" charset="0"/>
                <a:ea typeface="DejaVu Sans" charset="0"/>
                <a:cs typeface="DejaVu Sans" charset="0"/>
              </a:rPr>
              <a:t>бути</a:t>
            </a:r>
            <a:r>
              <a:rPr lang="en-US" sz="2000" dirty="0" smtClean="0"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latin typeface="Swis721 BT" pitchFamily="32" charset="0"/>
                <a:ea typeface="DejaVu Sans" charset="0"/>
                <a:cs typeface="DejaVu Sans" charset="0"/>
              </a:rPr>
              <a:t>перенесені</a:t>
            </a:r>
            <a:r>
              <a:rPr lang="en-US" sz="2000" dirty="0" smtClean="0">
                <a:latin typeface="Swis721 BT" pitchFamily="32" charset="0"/>
                <a:ea typeface="DejaVu Sans" charset="0"/>
                <a:cs typeface="DejaVu Sans" charset="0"/>
              </a:rPr>
              <a:t> в </a:t>
            </a:r>
            <a:r>
              <a:rPr lang="en-US" sz="2000" dirty="0" err="1" smtClean="0">
                <a:latin typeface="Swis721 BT" pitchFamily="32" charset="0"/>
                <a:ea typeface="DejaVu Sans" charset="0"/>
                <a:cs typeface="DejaVu Sans" charset="0"/>
              </a:rPr>
              <a:t>технологічні</a:t>
            </a:r>
            <a:r>
              <a:rPr lang="en-US" sz="2000" dirty="0" smtClean="0"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latin typeface="Swis721 BT" pitchFamily="32" charset="0"/>
                <a:ea typeface="DejaVu Sans" charset="0"/>
                <a:cs typeface="DejaVu Sans" charset="0"/>
              </a:rPr>
              <a:t>досягнення</a:t>
            </a:r>
            <a:r>
              <a:rPr lang="en-US" sz="2000" dirty="0" smtClean="0">
                <a:latin typeface="Swis721 BT" pitchFamily="32" charset="0"/>
                <a:ea typeface="DejaVu Sans" charset="0"/>
                <a:cs typeface="DejaVu Sans" charset="0"/>
              </a:rPr>
              <a:t> (</a:t>
            </a:r>
            <a:r>
              <a:rPr lang="en-US" sz="2000" dirty="0" err="1" smtClean="0">
                <a:latin typeface="Swis721 BT" pitchFamily="32" charset="0"/>
                <a:ea typeface="DejaVu Sans" charset="0"/>
                <a:cs typeface="DejaVu Sans" charset="0"/>
              </a:rPr>
              <a:t>так</a:t>
            </a:r>
            <a:r>
              <a:rPr lang="en-US" sz="2000" dirty="0" smtClean="0"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latin typeface="Swis721 BT" pitchFamily="32" charset="0"/>
                <a:ea typeface="DejaVu Sans" charset="0"/>
                <a:cs typeface="DejaVu Sans" charset="0"/>
              </a:rPr>
              <a:t>звана</a:t>
            </a:r>
            <a:r>
              <a:rPr lang="en-US" sz="2000" dirty="0" smtClean="0"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latin typeface="Swis721 BT" pitchFamily="32" charset="0"/>
                <a:ea typeface="DejaVu Sans" charset="0"/>
                <a:cs typeface="DejaVu Sans" charset="0"/>
              </a:rPr>
              <a:t>Передача</a:t>
            </a:r>
            <a:r>
              <a:rPr lang="en-US" sz="2000" dirty="0" smtClean="0"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latin typeface="Swis721 BT" pitchFamily="32" charset="0"/>
                <a:ea typeface="DejaVu Sans" charset="0"/>
                <a:cs typeface="DejaVu Sans" charset="0"/>
              </a:rPr>
              <a:t>Технологій</a:t>
            </a:r>
            <a:r>
              <a:rPr lang="en-US" sz="2000" dirty="0" smtClean="0">
                <a:latin typeface="Swis721 BT" pitchFamily="32" charset="0"/>
                <a:ea typeface="DejaVu Sans" charset="0"/>
                <a:cs typeface="DejaVu Sans" charset="0"/>
              </a:rPr>
              <a:t>).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sz="2000" dirty="0" smtClean="0">
              <a:latin typeface="Swis721 BT" pitchFamily="32" charset="0"/>
              <a:ea typeface="DejaVu Sans" charset="0"/>
              <a:cs typeface="DejaVu Sans" charset="0"/>
            </a:endParaRPr>
          </a:p>
          <a:p>
            <a:pPr hangingPunct="0"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uk-UA" sz="2000" b="1" dirty="0" smtClean="0">
                <a:latin typeface="Swis721 BT" pitchFamily="32" charset="0"/>
                <a:ea typeface="DejaVu Sans" charset="0"/>
                <a:cs typeface="DejaVu Sans" charset="0"/>
              </a:rPr>
              <a:t>Наприклад: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sz="2000" b="1" dirty="0" smtClean="0">
              <a:latin typeface="Swis721 BT" pitchFamily="32" charset="0"/>
              <a:ea typeface="DejaVu Sans" charset="0"/>
              <a:cs typeface="DejaVu Sans" charset="0"/>
            </a:endParaRPr>
          </a:p>
          <a:p>
            <a:pPr>
              <a:lnSpc>
                <a:spcPct val="150000"/>
              </a:lnSpc>
              <a:spcBef>
                <a:spcPts val="700"/>
              </a:spcBef>
              <a:buClr>
                <a:srgbClr val="FFFFFF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2000" dirty="0" smtClean="0"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latin typeface="Swis721 BT" pitchFamily="32" charset="0"/>
                <a:ea typeface="DejaVu Sans" charset="0"/>
                <a:cs typeface="DejaVu Sans" charset="0"/>
              </a:rPr>
              <a:t>Розвиток</a:t>
            </a:r>
            <a:r>
              <a:rPr lang="en-US" sz="2000" dirty="0" smtClean="0"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latin typeface="Swis721 BT" pitchFamily="32" charset="0"/>
                <a:ea typeface="DejaVu Sans" charset="0"/>
                <a:cs typeface="DejaVu Sans" charset="0"/>
              </a:rPr>
              <a:t>детекторів</a:t>
            </a:r>
            <a:r>
              <a:rPr lang="en-US" sz="2000" dirty="0" smtClean="0">
                <a:latin typeface="Swis721 BT" pitchFamily="32" charset="0"/>
                <a:ea typeface="DejaVu Sans" charset="0"/>
                <a:cs typeface="DejaVu Sans" charset="0"/>
              </a:rPr>
              <a:t> ПЗЗ.</a:t>
            </a:r>
          </a:p>
          <a:p>
            <a:pPr>
              <a:lnSpc>
                <a:spcPct val="150000"/>
              </a:lnSpc>
              <a:spcBef>
                <a:spcPts val="700"/>
              </a:spcBef>
              <a:buClr>
                <a:srgbClr val="FFFFFF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2000" dirty="0" smtClean="0"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latin typeface="Swis721 BT" pitchFamily="32" charset="0"/>
                <a:ea typeface="DejaVu Sans" charset="0"/>
                <a:cs typeface="DejaVu Sans" charset="0"/>
              </a:rPr>
              <a:t>Методи</a:t>
            </a:r>
            <a:r>
              <a:rPr lang="en-US" sz="2000" dirty="0" smtClean="0"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latin typeface="Swis721 BT" pitchFamily="32" charset="0"/>
                <a:ea typeface="DejaVu Sans" charset="0"/>
                <a:cs typeface="DejaVu Sans" charset="0"/>
              </a:rPr>
              <a:t>обробки</a:t>
            </a:r>
            <a:r>
              <a:rPr lang="en-US" sz="2000" dirty="0" smtClean="0"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latin typeface="Swis721 BT" pitchFamily="32" charset="0"/>
                <a:ea typeface="DejaVu Sans" charset="0"/>
                <a:cs typeface="DejaVu Sans" charset="0"/>
              </a:rPr>
              <a:t>зображень</a:t>
            </a:r>
            <a:r>
              <a:rPr lang="en-US" sz="2000" dirty="0" smtClean="0">
                <a:latin typeface="Swis721 BT" pitchFamily="32" charset="0"/>
                <a:ea typeface="DejaVu Sans" charset="0"/>
                <a:cs typeface="DejaVu Sans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700"/>
              </a:spcBef>
              <a:buClr>
                <a:srgbClr val="FFFFFF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2000" dirty="0" smtClean="0"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latin typeface="Swis721 BT" pitchFamily="32" charset="0"/>
                <a:ea typeface="DejaVu Sans" charset="0"/>
                <a:cs typeface="DejaVu Sans" charset="0"/>
              </a:rPr>
              <a:t>Супутникові</a:t>
            </a:r>
            <a:r>
              <a:rPr lang="en-US" sz="2000" dirty="0" smtClean="0"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latin typeface="Swis721 BT" pitchFamily="32" charset="0"/>
                <a:ea typeface="DejaVu Sans" charset="0"/>
                <a:cs typeface="DejaVu Sans" charset="0"/>
              </a:rPr>
              <a:t>системи</a:t>
            </a:r>
            <a:r>
              <a:rPr lang="en-US" sz="2000" dirty="0" smtClean="0"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latin typeface="Swis721 BT" pitchFamily="32" charset="0"/>
                <a:ea typeface="DejaVu Sans" charset="0"/>
                <a:cs typeface="DejaVu Sans" charset="0"/>
              </a:rPr>
              <a:t>зв'язку</a:t>
            </a:r>
            <a:r>
              <a:rPr lang="en-US" sz="2000" dirty="0" smtClean="0">
                <a:latin typeface="Swis721 BT" pitchFamily="32" charset="0"/>
                <a:ea typeface="DejaVu Sans" charset="0"/>
                <a:cs typeface="DejaVu Sans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700"/>
              </a:spcBef>
              <a:buClr>
                <a:srgbClr val="FFFFFF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2000" dirty="0" smtClean="0"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latin typeface="Swis721 BT" pitchFamily="32" charset="0"/>
                <a:ea typeface="DejaVu Sans" charset="0"/>
                <a:cs typeface="DejaVu Sans" charset="0"/>
              </a:rPr>
              <a:t>Розвиток</a:t>
            </a:r>
            <a:r>
              <a:rPr lang="en-US" sz="2000" dirty="0" smtClean="0"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latin typeface="Swis721 BT" pitchFamily="32" charset="0"/>
                <a:ea typeface="DejaVu Sans" charset="0"/>
                <a:cs typeface="DejaVu Sans" charset="0"/>
              </a:rPr>
              <a:t>робототехніки</a:t>
            </a:r>
            <a:r>
              <a:rPr lang="en-US" sz="2000" dirty="0" smtClean="0">
                <a:latin typeface="Swis721 BT" pitchFamily="32" charset="0"/>
                <a:ea typeface="DejaVu Sans" charset="0"/>
                <a:cs typeface="DejaVu Sans" charset="0"/>
              </a:rPr>
              <a:t>.</a:t>
            </a:r>
            <a:endParaRPr lang="en-US" sz="2000" dirty="0">
              <a:latin typeface="Swis721 BT" pitchFamily="32" charset="0"/>
              <a:ea typeface="DejaVu Sans" charset="0"/>
              <a:cs typeface="DejaVu Sans" charset="0"/>
            </a:endParaRPr>
          </a:p>
        </p:txBody>
      </p:sp>
      <p:pic>
        <p:nvPicPr>
          <p:cNvPr id="5" name="Рисунок 4" descr="Рисунок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1357298"/>
            <a:ext cx="3286116" cy="5143536"/>
          </a:xfrm>
          <a:prstGeom prst="rect">
            <a:avLst/>
          </a:prstGeom>
        </p:spPr>
      </p:pic>
    </p:spTree>
  </p:cSld>
  <p:clrMapOvr>
    <a:masterClrMapping/>
  </p:clrMapOvr>
  <p:transition>
    <p:randomBar dir="vert"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924174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28662" y="785794"/>
            <a:ext cx="7305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Що таке астрономія?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143116"/>
            <a:ext cx="7786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vi-VN" sz="2000" b="1" dirty="0" smtClean="0">
                <a:latin typeface="Tahoma" pitchFamily="34" charset="0"/>
                <a:cs typeface="Tahoma" pitchFamily="34" charset="0"/>
              </a:rPr>
              <a:t>Астроно́мія</a:t>
            </a:r>
            <a:r>
              <a:rPr lang="vi-VN" sz="2000" dirty="0">
                <a:latin typeface="Tahoma" pitchFamily="34" charset="0"/>
                <a:cs typeface="Tahoma" pitchFamily="34" charset="0"/>
              </a:rPr>
              <a:t> (грец. </a:t>
            </a:r>
            <a:r>
              <a:rPr lang="el-GR" sz="2000" i="1" dirty="0">
                <a:latin typeface="Tahoma" pitchFamily="34" charset="0"/>
                <a:cs typeface="Tahoma" pitchFamily="34" charset="0"/>
              </a:rPr>
              <a:t>αστρον</a:t>
            </a:r>
            <a:r>
              <a:rPr lang="el-GR" sz="2000" dirty="0">
                <a:latin typeface="Tahoma" pitchFamily="34" charset="0"/>
                <a:cs typeface="Tahoma" pitchFamily="34" charset="0"/>
              </a:rPr>
              <a:t> — </a:t>
            </a:r>
            <a:r>
              <a:rPr lang="vi-VN" sz="2000" dirty="0">
                <a:latin typeface="Tahoma" pitchFamily="34" charset="0"/>
                <a:cs typeface="Tahoma" pitchFamily="34" charset="0"/>
              </a:rPr>
              <a:t>зірка і </a:t>
            </a:r>
            <a:r>
              <a:rPr lang="el-GR" sz="2000" i="1" dirty="0">
                <a:latin typeface="Tahoma" pitchFamily="34" charset="0"/>
                <a:cs typeface="Tahoma" pitchFamily="34" charset="0"/>
              </a:rPr>
              <a:t>νομος</a:t>
            </a:r>
            <a:r>
              <a:rPr lang="el-GR" sz="2000" dirty="0">
                <a:latin typeface="Tahoma" pitchFamily="34" charset="0"/>
                <a:cs typeface="Tahoma" pitchFamily="34" charset="0"/>
              </a:rPr>
              <a:t> — </a:t>
            </a:r>
            <a:r>
              <a:rPr lang="vi-VN" sz="2000" dirty="0">
                <a:latin typeface="Tahoma" pitchFamily="34" charset="0"/>
                <a:cs typeface="Tahoma" pitchFamily="34" charset="0"/>
              </a:rPr>
              <a:t>закон) — найдавніша з </a:t>
            </a:r>
            <a:r>
              <a:rPr lang="vi-VN" sz="2000" dirty="0" smtClean="0">
                <a:latin typeface="Tahoma" pitchFamily="34" charset="0"/>
                <a:cs typeface="Tahoma" pitchFamily="34" charset="0"/>
              </a:rPr>
              <a:t>наук, </a:t>
            </a:r>
            <a:r>
              <a:rPr lang="vi-VN" sz="2000" dirty="0">
                <a:latin typeface="Tahoma" pitchFamily="34" charset="0"/>
                <a:cs typeface="Tahoma" pitchFamily="34" charset="0"/>
              </a:rPr>
              <a:t>що </a:t>
            </a:r>
            <a:r>
              <a:rPr lang="vi-VN" sz="2000" dirty="0" smtClean="0">
                <a:latin typeface="Tahoma" pitchFamily="34" charset="0"/>
                <a:cs typeface="Tahoma" pitchFamily="34" charset="0"/>
              </a:rPr>
              <a:t>включає</a:t>
            </a:r>
            <a:r>
              <a:rPr lang="uk-UA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latin typeface="Tahoma" pitchFamily="34" charset="0"/>
                <a:cs typeface="Tahoma" pitchFamily="34" charset="0"/>
              </a:rPr>
              <a:t>спостереження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latin typeface="Tahoma" pitchFamily="34" charset="0"/>
                <a:cs typeface="Tahoma" pitchFamily="34" charset="0"/>
              </a:rPr>
              <a:t>і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latin typeface="Tahoma" pitchFamily="34" charset="0"/>
                <a:cs typeface="Tahoma" pitchFamily="34" charset="0"/>
              </a:rPr>
              <a:t>пояснення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latin typeface="Tahoma" pitchFamily="34" charset="0"/>
                <a:cs typeface="Tahoma" pitchFamily="34" charset="0"/>
              </a:rPr>
              <a:t>подій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, </a:t>
            </a:r>
            <a:r>
              <a:rPr lang="ru-RU" sz="2000" dirty="0" err="1">
                <a:latin typeface="Tahoma" pitchFamily="34" charset="0"/>
                <a:cs typeface="Tahoma" pitchFamily="34" charset="0"/>
              </a:rPr>
              <a:t>що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latin typeface="Tahoma" pitchFamily="34" charset="0"/>
                <a:cs typeface="Tahoma" pitchFamily="34" charset="0"/>
              </a:rPr>
              <a:t>відбуваються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 за межами </a:t>
            </a:r>
            <a:r>
              <a:rPr lang="ru-RU" sz="2000" dirty="0" err="1">
                <a:latin typeface="Tahoma" pitchFamily="34" charset="0"/>
                <a:cs typeface="Tahoma" pitchFamily="34" charset="0"/>
              </a:rPr>
              <a:t>Землі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 та </a:t>
            </a:r>
            <a:r>
              <a:rPr lang="ru-RU" sz="2000" dirty="0" err="1">
                <a:latin typeface="Tahoma" pitchFamily="34" charset="0"/>
                <a:cs typeface="Tahoma" pitchFamily="34" charset="0"/>
              </a:rPr>
              <a:t>її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 </a:t>
            </a:r>
            <a:r>
              <a:rPr lang="ru-RU" sz="2000" dirty="0" err="1">
                <a:latin typeface="Tahoma" pitchFamily="34" charset="0"/>
                <a:cs typeface="Tahoma" pitchFamily="34" charset="0"/>
              </a:rPr>
              <a:t>атмосфери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. Вона </a:t>
            </a:r>
            <a:r>
              <a:rPr lang="ru-RU" sz="2000" dirty="0" err="1">
                <a:latin typeface="Tahoma" pitchFamily="34" charset="0"/>
                <a:cs typeface="Tahoma" pitchFamily="34" charset="0"/>
              </a:rPr>
              <a:t>вивчає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latin typeface="Tahoma" pitchFamily="34" charset="0"/>
                <a:cs typeface="Tahoma" pitchFamily="34" charset="0"/>
              </a:rPr>
              <a:t>походження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, </a:t>
            </a:r>
            <a:r>
              <a:rPr lang="ru-RU" sz="2000" dirty="0" err="1">
                <a:latin typeface="Tahoma" pitchFamily="34" charset="0"/>
                <a:cs typeface="Tahoma" pitchFamily="34" charset="0"/>
              </a:rPr>
              <a:t>розвиток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, </a:t>
            </a:r>
            <a:r>
              <a:rPr lang="ru-RU" sz="2000" dirty="0" err="1">
                <a:latin typeface="Tahoma" pitchFamily="34" charset="0"/>
                <a:cs typeface="Tahoma" pitchFamily="34" charset="0"/>
              </a:rPr>
              <a:t>фізичні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latin typeface="Tahoma" pitchFamily="34" charset="0"/>
                <a:cs typeface="Tahoma" pitchFamily="34" charset="0"/>
              </a:rPr>
              <a:t>і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latin typeface="Tahoma" pitchFamily="34" charset="0"/>
                <a:cs typeface="Tahoma" pitchFamily="34" charset="0"/>
              </a:rPr>
              <a:t>хімічні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latin typeface="Tahoma" pitchFamily="34" charset="0"/>
                <a:cs typeface="Tahoma" pitchFamily="34" charset="0"/>
              </a:rPr>
              <a:t>властивості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 </a:t>
            </a:r>
            <a:r>
              <a:rPr lang="ru-RU" sz="2000" dirty="0" err="1">
                <a:latin typeface="Tahoma" pitchFamily="34" charset="0"/>
                <a:cs typeface="Tahoma" pitchFamily="34" charset="0"/>
              </a:rPr>
              <a:t>об'єктів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, </a:t>
            </a:r>
            <a:r>
              <a:rPr lang="ru-RU" sz="2000" dirty="0" err="1">
                <a:latin typeface="Tahoma" pitchFamily="34" charset="0"/>
                <a:cs typeface="Tahoma" pitchFamily="34" charset="0"/>
              </a:rPr>
              <a:t>що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latin typeface="Tahoma" pitchFamily="34" charset="0"/>
                <a:cs typeface="Tahoma" pitchFamily="34" charset="0"/>
              </a:rPr>
              <a:t>спостерігаються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 в </a:t>
            </a:r>
            <a:r>
              <a:rPr lang="ru-RU" sz="2000" dirty="0" err="1">
                <a:latin typeface="Tahoma" pitchFamily="34" charset="0"/>
                <a:cs typeface="Tahoma" pitchFamily="34" charset="0"/>
              </a:rPr>
              <a:t>небі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 (</a:t>
            </a:r>
            <a:r>
              <a:rPr lang="ru-RU" sz="2000" dirty="0" err="1">
                <a:latin typeface="Tahoma" pitchFamily="34" charset="0"/>
                <a:cs typeface="Tahoma" pitchFamily="34" charset="0"/>
              </a:rPr>
              <a:t>і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latin typeface="Tahoma" pitchFamily="34" charset="0"/>
                <a:cs typeface="Tahoma" pitchFamily="34" charset="0"/>
              </a:rPr>
              <a:t>знаходяться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 за межами </a:t>
            </a:r>
            <a:r>
              <a:rPr lang="ru-RU" sz="2000" dirty="0" err="1">
                <a:latin typeface="Tahoma" pitchFamily="34" charset="0"/>
                <a:cs typeface="Tahoma" pitchFamily="34" charset="0"/>
              </a:rPr>
              <a:t>Землі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), а </a:t>
            </a:r>
            <a:r>
              <a:rPr lang="ru-RU" sz="2000" dirty="0" err="1">
                <a:latin typeface="Tahoma" pitchFamily="34" charset="0"/>
                <a:cs typeface="Tahoma" pitchFamily="34" charset="0"/>
              </a:rPr>
              <a:t>також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latin typeface="Tahoma" pitchFamily="34" charset="0"/>
                <a:cs typeface="Tahoma" pitchFamily="34" charset="0"/>
              </a:rPr>
              <a:t>процеси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, </a:t>
            </a:r>
            <a:r>
              <a:rPr lang="ru-RU" sz="2000" dirty="0" err="1">
                <a:latin typeface="Tahoma" pitchFamily="34" charset="0"/>
                <a:cs typeface="Tahoma" pitchFamily="34" charset="0"/>
              </a:rPr>
              <a:t>з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 ними </a:t>
            </a:r>
            <a:r>
              <a:rPr lang="ru-RU" sz="2000" dirty="0" err="1">
                <a:latin typeface="Tahoma" pitchFamily="34" charset="0"/>
                <a:cs typeface="Tahoma" pitchFamily="34" charset="0"/>
              </a:rPr>
              <a:t>пов'язані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. </a:t>
            </a:r>
          </a:p>
        </p:txBody>
      </p:sp>
      <p:pic>
        <p:nvPicPr>
          <p:cNvPr id="5" name="Рисунок 4" descr="7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3913148"/>
            <a:ext cx="2071702" cy="2802000"/>
          </a:xfrm>
          <a:prstGeom prst="rect">
            <a:avLst/>
          </a:prstGeom>
        </p:spPr>
      </p:pic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0px-Astronomy_Amateur_3_V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428604"/>
            <a:ext cx="7711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 найбільших відкриттів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643050"/>
            <a:ext cx="5214974" cy="442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950"/>
              </a:spcBef>
              <a:buClr>
                <a:srgbClr val="FFFFFF"/>
              </a:buClr>
              <a:buFont typeface="Calibri" pitchFamily="32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uk-UA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wis721 BT" pitchFamily="32" charset="0"/>
                <a:ea typeface="DejaVu Sans" charset="0"/>
                <a:cs typeface="DejaVu Sans" charset="0"/>
              </a:rPr>
              <a:t>Чумацький Шлях не єдина галактика у Всесвіті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wis721 BT" pitchFamily="32" charset="0"/>
                <a:ea typeface="DejaVu Sans" charset="0"/>
                <a:cs typeface="DejaVu Sans" charset="0"/>
              </a:rPr>
              <a:t>.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wis721 BT" pitchFamily="32" charset="0"/>
                <a:ea typeface="DejaVu Sans" charset="0"/>
                <a:cs typeface="DejaVu Sans" charset="0"/>
              </a:rPr>
            </a:b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  <a:latin typeface="Swis721 BT" pitchFamily="32" charset="0"/>
              <a:ea typeface="DejaVu Sans" charset="0"/>
              <a:cs typeface="DejaVu Sans" charset="0"/>
            </a:endParaRPr>
          </a:p>
          <a:p>
            <a:pPr marL="457200" indent="-457200">
              <a:spcBef>
                <a:spcPts val="950"/>
              </a:spcBef>
              <a:buClr>
                <a:srgbClr val="FFFFFF"/>
              </a:buClr>
              <a:buFont typeface="Calibri" pitchFamily="32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uk-UA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wis721 BT" pitchFamily="32" charset="0"/>
                <a:ea typeface="DejaVu Sans" charset="0"/>
                <a:cs typeface="DejaVu Sans" charset="0"/>
              </a:rPr>
              <a:t>Всесвіт розширюється.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DejaVu Sans" charset="0"/>
                <a:cs typeface="DejaVu Sans" charset="0"/>
              </a:rPr>
              <a:t> </a:t>
            </a:r>
          </a:p>
          <a:p>
            <a:pPr marL="457200" indent="-457200">
              <a:spcBef>
                <a:spcPts val="950"/>
              </a:spcBef>
              <a:buClr>
                <a:srgbClr val="FFFFFF"/>
              </a:buClr>
              <a:buFont typeface="Calibri" pitchFamily="32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  <a:latin typeface="Swis721 BT" pitchFamily="32" charset="0"/>
              <a:ea typeface="DejaVu Sans" charset="0"/>
              <a:cs typeface="DejaVu Sans" charset="0"/>
            </a:endParaRPr>
          </a:p>
          <a:p>
            <a:pPr marL="457200" indent="-457200">
              <a:spcBef>
                <a:spcPts val="950"/>
              </a:spcBef>
              <a:buClr>
                <a:srgbClr val="FFFFFF"/>
              </a:buClr>
              <a:buFont typeface="Calibri" pitchFamily="32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uk-UA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wis721 BT" pitchFamily="32" charset="0"/>
                <a:ea typeface="DejaVu Sans" charset="0"/>
                <a:cs typeface="DejaVu Sans" charset="0"/>
              </a:rPr>
              <a:t>Утворення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uk-UA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wis721 BT" pitchFamily="32" charset="0"/>
                <a:ea typeface="DejaVu Sans" charset="0"/>
                <a:cs typeface="DejaVu Sans" charset="0"/>
              </a:rPr>
              <a:t>зоряної енергії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wis721 BT" pitchFamily="32" charset="0"/>
                <a:ea typeface="DejaVu Sans" charset="0"/>
                <a:cs typeface="DejaVu Sans" charset="0"/>
              </a:rPr>
              <a:t>.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wis721 BT" pitchFamily="32" charset="0"/>
                <a:ea typeface="DejaVu Sans" charset="0"/>
                <a:cs typeface="DejaVu Sans" charset="0"/>
              </a:rPr>
            </a:b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  <a:latin typeface="Swis721 BT" pitchFamily="32" charset="0"/>
              <a:ea typeface="DejaVu Sans" charset="0"/>
              <a:cs typeface="DejaVu Sans" charset="0"/>
            </a:endParaRPr>
          </a:p>
          <a:p>
            <a:pPr marL="457200" indent="-457200">
              <a:spcBef>
                <a:spcPts val="950"/>
              </a:spcBef>
              <a:buClr>
                <a:srgbClr val="FFFFFF"/>
              </a:buClr>
              <a:buFont typeface="Calibri" pitchFamily="32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uk-UA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wis721 BT" pitchFamily="32" charset="0"/>
                <a:ea typeface="DejaVu Sans" charset="0"/>
                <a:cs typeface="DejaVu Sans" charset="0"/>
              </a:rPr>
              <a:t>Є тільки два загальних видів зірок - карлики та гіганти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wis721 BT" pitchFamily="32" charset="0"/>
                <a:ea typeface="DejaVu Sans" charset="0"/>
                <a:cs typeface="DejaVu Sans" charset="0"/>
              </a:rPr>
              <a:t>. 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wis721 BT" pitchFamily="32" charset="0"/>
                <a:ea typeface="DejaVu Sans" charset="0"/>
                <a:cs typeface="DejaVu Sans" charset="0"/>
              </a:rPr>
            </a:b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  <a:latin typeface="Swis721 BT" pitchFamily="32" charset="0"/>
              <a:ea typeface="DejaVu Sans" charset="0"/>
              <a:cs typeface="DejaVu Sans" charset="0"/>
            </a:endParaRPr>
          </a:p>
          <a:p>
            <a:pPr marL="457200" indent="-457200">
              <a:spcBef>
                <a:spcPts val="950"/>
              </a:spcBef>
              <a:buClr>
                <a:srgbClr val="FFFFFF"/>
              </a:buClr>
              <a:buFont typeface="Calibri" pitchFamily="32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uk-UA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wis721 BT" pitchFamily="32" charset="0"/>
                <a:ea typeface="DejaVu Sans" charset="0"/>
                <a:cs typeface="DejaVu Sans" charset="0"/>
              </a:rPr>
              <a:t>Тепер ми розуміємо склад звичайної матерії у Всесвіті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wis721 BT" pitchFamily="32" charset="0"/>
                <a:ea typeface="DejaVu Sans" charset="0"/>
                <a:cs typeface="DejaVu Sans" charset="0"/>
              </a:rPr>
              <a:t>. </a:t>
            </a: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  <a:latin typeface="Swis721 BT" pitchFamily="32" charset="0"/>
              <a:ea typeface="DejaVu Sans" charset="0"/>
              <a:cs typeface="DejaVu Sans" charset="0"/>
            </a:endParaRPr>
          </a:p>
        </p:txBody>
      </p:sp>
      <p:pic>
        <p:nvPicPr>
          <p:cNvPr id="5" name="Рисунок 4" descr="Рисунок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1357298"/>
            <a:ext cx="2874121" cy="5259030"/>
          </a:xfrm>
          <a:prstGeom prst="rect">
            <a:avLst/>
          </a:prstGeom>
        </p:spPr>
      </p:pic>
    </p:spTree>
  </p:cSld>
  <p:clrMapOvr>
    <a:masterClrMapping/>
  </p:clrMapOvr>
  <p:transition>
    <p:randomBar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0px-Astronomy_Amateur_3_V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8667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214290"/>
            <a:ext cx="7711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 найбільших відкриттів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571612"/>
            <a:ext cx="5072098" cy="442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950"/>
              </a:spcBef>
              <a:buClr>
                <a:srgbClr val="FFFFFF"/>
              </a:buClr>
              <a:buFont typeface="Calibri" pitchFamily="32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Екзотич</a:t>
            </a:r>
            <a:r>
              <a:rPr lang="uk-UA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ні об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’</a:t>
            </a:r>
            <a:r>
              <a:rPr lang="uk-UA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єкти</a:t>
            </a:r>
            <a:r>
              <a:rPr lang="uk-UA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: від пульсарів та чорних дір до білих карликів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. </a:t>
            </a:r>
            <a:b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</a:br>
            <a:endParaRPr lang="en-US" sz="2000" dirty="0" smtClean="0">
              <a:solidFill>
                <a:srgbClr val="FFFFFF"/>
              </a:solidFill>
              <a:latin typeface="Swis721 BT" pitchFamily="32" charset="0"/>
              <a:ea typeface="DejaVu Sans" charset="0"/>
              <a:cs typeface="DejaVu Sans" charset="0"/>
            </a:endParaRPr>
          </a:p>
          <a:p>
            <a:pPr marL="457200" indent="-457200">
              <a:spcBef>
                <a:spcPts val="950"/>
              </a:spcBef>
              <a:buClr>
                <a:srgbClr val="FFFFFF"/>
              </a:buClr>
              <a:buFont typeface="Calibri" pitchFamily="32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uk-UA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Мікрохвильове Фонове Випромінювання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.</a:t>
            </a:r>
          </a:p>
          <a:p>
            <a:pPr marL="457200" indent="-457200">
              <a:spcBef>
                <a:spcPts val="950"/>
              </a:spcBef>
              <a:buClr>
                <a:srgbClr val="FFFFFF"/>
              </a:buClr>
              <a:buFont typeface="Calibri" pitchFamily="32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US" sz="2000" dirty="0" smtClean="0">
              <a:solidFill>
                <a:srgbClr val="FFFFFF"/>
              </a:solidFill>
              <a:latin typeface="Swis721 BT" pitchFamily="32" charset="0"/>
              <a:ea typeface="DejaVu Sans" charset="0"/>
              <a:cs typeface="DejaVu Sans" charset="0"/>
            </a:endParaRPr>
          </a:p>
          <a:p>
            <a:pPr marL="457200" indent="-457200">
              <a:spcBef>
                <a:spcPts val="950"/>
              </a:spcBef>
              <a:buClr>
                <a:srgbClr val="FFFFFF"/>
              </a:buClr>
              <a:buFont typeface="Calibri" pitchFamily="32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uk-UA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Темна Матерія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. </a:t>
            </a:r>
            <a:b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</a:br>
            <a:endParaRPr lang="en-US" sz="2000" dirty="0" smtClean="0">
              <a:solidFill>
                <a:srgbClr val="FFFFFF"/>
              </a:solidFill>
              <a:latin typeface="Swis721 BT" pitchFamily="32" charset="0"/>
              <a:ea typeface="DejaVu Sans" charset="0"/>
              <a:cs typeface="DejaVu Sans" charset="0"/>
            </a:endParaRPr>
          </a:p>
          <a:p>
            <a:pPr marL="457200" indent="-457200">
              <a:spcBef>
                <a:spcPts val="950"/>
              </a:spcBef>
              <a:buClr>
                <a:srgbClr val="FFFFFF"/>
              </a:buClr>
              <a:buFont typeface="Calibri" pitchFamily="32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uk-UA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Позасонячні</a:t>
            </a:r>
            <a:r>
              <a:rPr lang="uk-UA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планетні системи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. </a:t>
            </a:r>
            <a:b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</a:br>
            <a:endParaRPr lang="en-US" sz="2000" dirty="0" smtClean="0">
              <a:solidFill>
                <a:srgbClr val="FFFFFF"/>
              </a:solidFill>
              <a:latin typeface="Swis721 BT" pitchFamily="32" charset="0"/>
              <a:ea typeface="DejaVu Sans" charset="0"/>
              <a:cs typeface="DejaVu Sans" charset="0"/>
            </a:endParaRPr>
          </a:p>
          <a:p>
            <a:pPr marL="457200" indent="-457200">
              <a:spcBef>
                <a:spcPts val="950"/>
              </a:spcBef>
              <a:buClr>
                <a:srgbClr val="FFFFFF"/>
              </a:buClr>
              <a:buFont typeface="Calibri" pitchFamily="32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uk-UA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Сонячні нейтрино та </a:t>
            </a:r>
            <a:r>
              <a:rPr lang="uk-UA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геліосейсмологія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.</a:t>
            </a:r>
            <a:endParaRPr lang="en-US" sz="2000" dirty="0">
              <a:solidFill>
                <a:srgbClr val="FFFFFF"/>
              </a:solidFill>
              <a:latin typeface="Swis721 BT" pitchFamily="32" charset="0"/>
              <a:ea typeface="DejaVu Sans" charset="0"/>
              <a:cs typeface="DejaVu Sans" charset="0"/>
            </a:endParaRPr>
          </a:p>
        </p:txBody>
      </p:sp>
      <p:pic>
        <p:nvPicPr>
          <p:cNvPr id="5" name="Рисунок 4" descr="Рисунок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1214422"/>
            <a:ext cx="2802683" cy="5128313"/>
          </a:xfrm>
          <a:prstGeom prst="rect">
            <a:avLst/>
          </a:prstGeom>
        </p:spPr>
      </p:pic>
    </p:spTree>
  </p:cSld>
  <p:clrMapOvr>
    <a:masterClrMapping/>
  </p:clrMapOvr>
  <p:transition>
    <p:pull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071546"/>
            <a:ext cx="70723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Дякуємо за увагу!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571744"/>
            <a:ext cx="4667252" cy="350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Bar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49227094_space-photography-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1" cy="68499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87013" y="857232"/>
            <a:ext cx="4160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Що вивчає?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000240"/>
            <a:ext cx="8001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r>
              <a:rPr lang="en-US" dirty="0" smtClean="0">
                <a:latin typeface="Swis721 Lt BT" pitchFamily="32" charset="0"/>
                <a:ea typeface="DejaVu Sans" charset="0"/>
                <a:cs typeface="DejaVu Sans" charset="0"/>
              </a:rPr>
              <a:t>		</a:t>
            </a:r>
            <a:r>
              <a:rPr lang="uk-UA" sz="2400" dirty="0" smtClean="0">
                <a:latin typeface="Swis721 Lt BT" pitchFamily="32" charset="0"/>
                <a:ea typeface="DejaVu Sans" charset="0"/>
                <a:cs typeface="DejaVu Sans" charset="0"/>
              </a:rPr>
              <a:t>Астрономія досліджує всі небесні об</a:t>
            </a:r>
            <a:r>
              <a:rPr lang="en-US" sz="2400" dirty="0" smtClean="0">
                <a:latin typeface="Swis721 Lt BT" pitchFamily="32" charset="0"/>
                <a:ea typeface="DejaVu Sans" charset="0"/>
                <a:cs typeface="DejaVu Sans" charset="0"/>
              </a:rPr>
              <a:t>’</a:t>
            </a:r>
            <a:r>
              <a:rPr lang="uk-UA" sz="2400" dirty="0" err="1" smtClean="0">
                <a:latin typeface="Swis721 Lt BT" pitchFamily="32" charset="0"/>
                <a:ea typeface="DejaVu Sans" charset="0"/>
                <a:cs typeface="DejaVu Sans" charset="0"/>
              </a:rPr>
              <a:t>єкти</a:t>
            </a:r>
            <a:r>
              <a:rPr lang="en-US" sz="2400" dirty="0" smtClean="0">
                <a:latin typeface="Swis721 Lt BT" pitchFamily="32" charset="0"/>
                <a:ea typeface="DejaVu Sans" charset="0"/>
                <a:cs typeface="DejaVu Sans" charset="0"/>
              </a:rPr>
              <a:t>. </a:t>
            </a:r>
            <a:r>
              <a:rPr lang="uk-UA" sz="2400" dirty="0" smtClean="0">
                <a:latin typeface="Swis721 Lt BT" pitchFamily="32" charset="0"/>
                <a:ea typeface="DejaVu Sans" charset="0"/>
                <a:cs typeface="DejaVu Sans" charset="0"/>
              </a:rPr>
              <a:t>Вона вивчає мало не кожну властивість Всесвіту через повний електромагнітний спектр: від зірок, планет і комет до найбільших космологічних структур і явищ.</a:t>
            </a:r>
            <a:r>
              <a:rPr lang="ru-RU" sz="2400" dirty="0" smtClean="0">
                <a:latin typeface="Swis721 Lt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400" dirty="0" smtClean="0">
                <a:latin typeface="Swis721 Lt BT" pitchFamily="32" charset="0"/>
                <a:ea typeface="DejaVu Sans" charset="0"/>
                <a:cs typeface="DejaVu Sans" charset="0"/>
              </a:rPr>
              <a:t/>
            </a:r>
            <a:br>
              <a:rPr lang="en-US" sz="2400" dirty="0" smtClean="0">
                <a:latin typeface="Swis721 Lt BT" pitchFamily="32" charset="0"/>
                <a:ea typeface="DejaVu Sans" charset="0"/>
                <a:cs typeface="DejaVu Sans" charset="0"/>
              </a:rPr>
            </a:br>
            <a:endParaRPr lang="en-US" sz="2400" dirty="0" smtClean="0">
              <a:latin typeface="Swis721 Lt BT" pitchFamily="32" charset="0"/>
              <a:ea typeface="DejaVu Sans" charset="0"/>
              <a:cs typeface="DejaVu Sans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r>
              <a:rPr lang="en-US" sz="2400" dirty="0" smtClean="0">
                <a:latin typeface="Swis721 Lt BT" pitchFamily="32" charset="0"/>
                <a:ea typeface="DejaVu Sans" charset="0"/>
                <a:cs typeface="DejaVu Sans" charset="0"/>
              </a:rPr>
              <a:t>		</a:t>
            </a:r>
            <a:r>
              <a:rPr lang="uk-UA" sz="2400" dirty="0" smtClean="0">
                <a:latin typeface="Swis721 Lt BT" pitchFamily="32" charset="0"/>
                <a:ea typeface="DejaVu Sans" charset="0"/>
                <a:cs typeface="DejaVu Sans" charset="0"/>
              </a:rPr>
              <a:t>Йде дослідження всього того, що було, всього того, що є, та всього іншого, що коли-небудь буде: від впливів найменших атомів і до появи Всесвіту в найбільших масштабах.</a:t>
            </a:r>
            <a:r>
              <a:rPr lang="ru-RU" sz="2400" dirty="0" smtClean="0">
                <a:latin typeface="Swis721 Lt BT" pitchFamily="32" charset="0"/>
                <a:ea typeface="DejaVu Sans" charset="0"/>
                <a:cs typeface="DejaVu Sans" charset="0"/>
              </a:rPr>
              <a:t> </a:t>
            </a:r>
            <a:endParaRPr lang="ru-RU" sz="2400" dirty="0">
              <a:latin typeface="Swis721 Lt BT" pitchFamily="32" charset="0"/>
              <a:ea typeface="DejaVu Sans" charset="0"/>
              <a:cs typeface="DejaVu Sans" charset="0"/>
            </a:endParaRPr>
          </a:p>
        </p:txBody>
      </p:sp>
      <p:pic>
        <p:nvPicPr>
          <p:cNvPr id="4" name="Рисунок 3" descr="25820165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0"/>
            <a:ext cx="1643074" cy="1647834"/>
          </a:xfrm>
          <a:prstGeom prst="rect">
            <a:avLst/>
          </a:prstGeom>
        </p:spPr>
      </p:pic>
    </p:spTree>
  </p:cSld>
  <p:clrMapOvr>
    <a:masterClrMapping/>
  </p:clrMapOvr>
  <p:transition>
    <p:wip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C 0.00991 -0.00139 0.01997 -0.00162 0.02987 -0.00324 C 0.03386 -0.00393 0.03768 -0.00532 0.04168 -0.00648 C 0.04376 -0.00694 0.04775 -0.0081 0.04775 -0.0081 C 0.06043 -0.00694 0.0731 -0.00648 0.08577 -0.00486 C 0.09185 -0.00393 0.09914 0.00047 0.10487 0.00301 C 0.1205 0.00996 0.13855 0.01991 0.15122 0.03472 C 0.16477 0.0507 0.1698 0.06968 0.17744 0.09028 C 0.18994 0.12338 0.17761 0.08334 0.18699 0.11574 C 0.18768 0.1206 0.18959 0.12523 0.18942 0.13009 C 0.1882 0.15371 0.18057 0.17963 0.17154 0.2 C 0.16963 0.2044 0.1665 0.2081 0.16442 0.2125 C 0.15765 0.22709 0.15313 0.24398 0.14654 0.25857 C 0.1415 0.26945 0.1323 0.28843 0.12622 0.3 C 0.12241 0.30718 0.11702 0.31482 0.11199 0.3206 C 0.10817 0.325 0.10313 0.32778 0.10001 0.33334 C 0.09341 0.34514 0.08716 0.35579 0.08109 0.36806 C 0.07848 0.38889 0.07883 0.38033 0.08456 0.41574 C 0.09098 0.45486 0.11529 0.45533 0.13942 0.45695 C 0.17362 0.47037 0.21129 0.45857 0.24654 0.45394 C 0.279 0.45602 0.31164 0.45579 0.34411 0.46019 C 0.34741 0.46065 0.36338 0.47014 0.36911 0.47454 C 0.37154 0.47639 0.37622 0.48079 0.37622 0.48079 C 0.37657 0.48218 0.37761 0.48403 0.37744 0.48565 C 0.37692 0.49051 0.37449 0.49422 0.37275 0.49838 C 0.36893 0.50764 0.36859 0.5132 0.3632 0.5206 C 0.35817 0.53542 0.35765 0.53588 0.35366 0.55232 C 0.34966 0.56922 0.34741 0.59213 0.3382 0.60625 C 0.33612 0.60926 0.33334 0.61111 0.33109 0.61412 C 0.32622 0.63357 0.33091 0.63496 0.34168 0.63797 C 0.36459 0.63681 0.38491 0.63403 0.40713 0.63009 C 0.41216 0.62778 0.42275 0.62523 0.42275 0.62523 C 0.4382 0.6257 0.45366 0.62593 0.46911 0.62685 C 0.48213 0.62778 0.49393 0.64121 0.50609 0.64584 C 0.51043 0.64977 0.52466 0.66181 0.52987 0.66181 " pathEditMode="relative" ptsTypes="ffffffffffffffffffffffffffffffffff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74822441_16008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3786190"/>
            <a:ext cx="3576781" cy="27295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571480"/>
            <a:ext cx="82868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Астрономія1 — наука,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вивчає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рух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будо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ву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походження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розвиток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небесних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тіл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їх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систем.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Нагромаджені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нею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знання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застосовуються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для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практичних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потреб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людства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Астрономія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е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однією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найстародавніших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наук, вона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виникла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основі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практичних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потреб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людини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й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розвивалася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разом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ними.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Елементарні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астрономічні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відомості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вже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тисячі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років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тому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мали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народи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Вавілону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Єгипту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, Китаю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застосовували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їх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для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вимі­рювання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часу та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орієнтування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за сторонами горизонту.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0"/>
            <a:ext cx="76703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Навіщо нам астрономія?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357298"/>
            <a:ext cx="764386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en-US" dirty="0" smtClean="0"/>
              <a:t>	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В наш час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астрономію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використовують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для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визначення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точного часу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й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географічних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координат (у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навігації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авіації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кос­монавтиці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геодезії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картографії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).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Астрономія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допомагає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дослі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джувати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й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освоювати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космічний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простір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розвивати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космонавтику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й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вивчати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нашу планету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з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космосу.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Однак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цим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далеко не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вичерпуються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завдання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які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вона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розв'язує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ru-RU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3214686"/>
            <a:ext cx="76438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	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Сучасна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астрономія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тісно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пов'язана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з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математикою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фізикою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біологією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хімією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географією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геологією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космонавтикою.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Вико­ристовуючи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досягнення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інших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наук, вона в свою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чергу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збагачує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їх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стимулює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розвиток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висуваючи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перед ними все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нові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завдання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.</a:t>
            </a:r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>
    <p:zoom dir="in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071678"/>
            <a:ext cx="76438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ru-RU" sz="2400" dirty="0" err="1" smtClean="0"/>
              <a:t>Вивчаючи</a:t>
            </a:r>
            <a:r>
              <a:rPr lang="ru-RU" sz="2400" dirty="0" smtClean="0"/>
              <a:t> </a:t>
            </a:r>
            <a:r>
              <a:rPr lang="ru-RU" sz="2400" dirty="0" err="1" smtClean="0"/>
              <a:t>астрономію</a:t>
            </a:r>
            <a:r>
              <a:rPr lang="ru-RU" sz="2400" dirty="0" smtClean="0"/>
              <a:t>, </a:t>
            </a:r>
            <a:r>
              <a:rPr lang="ru-RU" sz="2400" dirty="0" err="1" smtClean="0"/>
              <a:t>слід</a:t>
            </a:r>
            <a:r>
              <a:rPr lang="ru-RU" sz="2400" dirty="0" smtClean="0"/>
              <a:t> </a:t>
            </a:r>
            <a:r>
              <a:rPr lang="ru-RU" sz="2400" dirty="0" err="1" smtClean="0"/>
              <a:t>звертати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увагу</a:t>
            </a:r>
            <a:r>
              <a:rPr lang="ru-RU" sz="2400" dirty="0" smtClean="0"/>
              <a:t> на те,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відомості</a:t>
            </a:r>
            <a:r>
              <a:rPr lang="ru-RU" sz="2400" dirty="0" smtClean="0"/>
              <a:t> € </a:t>
            </a:r>
            <a:r>
              <a:rPr lang="ru-RU" sz="2400" dirty="0" err="1" smtClean="0"/>
              <a:t>достовірними</a:t>
            </a:r>
            <a:r>
              <a:rPr lang="ru-RU" sz="2400" dirty="0" smtClean="0"/>
              <a:t> фактами, а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— </a:t>
            </a:r>
            <a:r>
              <a:rPr lang="ru-RU" sz="2400" dirty="0" err="1" smtClean="0"/>
              <a:t>науковими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припущеннями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часом </a:t>
            </a:r>
            <a:r>
              <a:rPr lang="ru-RU" sz="2400" dirty="0" err="1" smtClean="0"/>
              <a:t>можуть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змінитися</a:t>
            </a:r>
            <a:r>
              <a:rPr lang="ru-RU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	</a:t>
            </a:r>
            <a:r>
              <a:rPr lang="ru-RU" sz="2400" dirty="0" err="1" smtClean="0"/>
              <a:t>Астрономія</a:t>
            </a:r>
            <a:r>
              <a:rPr lang="ru-RU" sz="2400" dirty="0" smtClean="0"/>
              <a:t> </a:t>
            </a:r>
            <a:r>
              <a:rPr lang="ru-RU" sz="2400" dirty="0" err="1" smtClean="0"/>
              <a:t>вивчає</a:t>
            </a:r>
            <a:r>
              <a:rPr lang="ru-RU" sz="2400" dirty="0" smtClean="0"/>
              <a:t> в </a:t>
            </a:r>
            <a:r>
              <a:rPr lang="ru-RU" sz="2400" dirty="0" err="1" smtClean="0"/>
              <a:t>космосі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речовину</a:t>
            </a:r>
            <a:r>
              <a:rPr lang="ru-RU" sz="2400" dirty="0" smtClean="0"/>
              <a:t> </a:t>
            </a:r>
            <a:r>
              <a:rPr lang="ru-RU" sz="2400" dirty="0" err="1" smtClean="0"/>
              <a:t>в</a:t>
            </a:r>
            <a:r>
              <a:rPr lang="ru-RU" sz="2400" dirty="0" smtClean="0"/>
              <a:t> таких станах </a:t>
            </a:r>
            <a:r>
              <a:rPr lang="ru-RU" sz="2400" dirty="0" err="1" smtClean="0"/>
              <a:t>і</a:t>
            </a:r>
            <a:r>
              <a:rPr lang="ru-RU" sz="2400" dirty="0" smtClean="0"/>
              <a:t> масштабах,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не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створити</a:t>
            </a:r>
            <a:r>
              <a:rPr lang="ru-RU" sz="2400" dirty="0" smtClean="0"/>
              <a:t> в </a:t>
            </a:r>
            <a:r>
              <a:rPr lang="ru-RU" sz="2400" dirty="0" err="1" smtClean="0"/>
              <a:t>лабораторіях</a:t>
            </a:r>
            <a:r>
              <a:rPr lang="ru-RU" sz="2400" dirty="0" smtClean="0"/>
              <a:t>,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цим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розширює</a:t>
            </a:r>
            <a:r>
              <a:rPr lang="ru-RU" sz="2400" dirty="0" smtClean="0"/>
              <a:t> </a:t>
            </a:r>
            <a:r>
              <a:rPr lang="ru-RU" sz="2400" dirty="0" err="1" smtClean="0"/>
              <a:t>фізичну</a:t>
            </a:r>
            <a:r>
              <a:rPr lang="ru-RU" sz="2400" dirty="0" smtClean="0"/>
              <a:t> картину </a:t>
            </a:r>
            <a:r>
              <a:rPr lang="ru-RU" sz="2400" dirty="0" err="1" smtClean="0"/>
              <a:t>світу</a:t>
            </a:r>
            <a:r>
              <a:rPr lang="ru-RU" sz="2400" dirty="0" smtClean="0"/>
              <a:t>, </a:t>
            </a:r>
            <a:r>
              <a:rPr lang="ru-RU" sz="2400" dirty="0" err="1" smtClean="0"/>
              <a:t>наші</a:t>
            </a:r>
            <a:r>
              <a:rPr lang="ru-RU" sz="2400" dirty="0" smtClean="0"/>
              <a:t> </a:t>
            </a:r>
            <a:r>
              <a:rPr lang="ru-RU" sz="2400" dirty="0" err="1" smtClean="0"/>
              <a:t>уявлення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матерію</a:t>
            </a:r>
            <a:r>
              <a:rPr lang="ru-RU" sz="2400" dirty="0" smtClean="0"/>
              <a:t>. Усе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важливо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</a:t>
            </a:r>
            <a:r>
              <a:rPr lang="ru-RU" sz="2400" dirty="0" err="1" smtClean="0"/>
              <a:t>діалектико-матеріалістичного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уявлення</a:t>
            </a:r>
            <a:r>
              <a:rPr lang="ru-RU" sz="2400" dirty="0" smtClean="0"/>
              <a:t> про природу.</a:t>
            </a:r>
            <a:endParaRPr lang="en-US" sz="2400" dirty="0" smtClean="0"/>
          </a:p>
          <a:p>
            <a:endParaRPr lang="ru-RU" sz="2400" dirty="0"/>
          </a:p>
        </p:txBody>
      </p:sp>
      <p:pic>
        <p:nvPicPr>
          <p:cNvPr id="3" name="Рисунок 2" descr="30461643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0"/>
            <a:ext cx="3357586" cy="2285992"/>
          </a:xfrm>
          <a:prstGeom prst="rect">
            <a:avLst/>
          </a:prstGeom>
        </p:spPr>
      </p:pic>
    </p:spTree>
  </p:cSld>
  <p:clrMapOvr>
    <a:masterClrMapping/>
  </p:clrMapOvr>
  <p:transition>
    <p:strips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C 0.01355 -0.00232 0.02691 -0.00463 0.04046 -0.00625 C 0.0448 -0.00787 0.04896 -0.01111 0.05348 -0.01111 C 0.07726 -0.01158 0.10122 -0.00926 0.125 -0.00787 C 0.14688 -0.00648 0.16702 0.01018 0.18802 0.01597 C 0.19705 0.02731 0.20973 0.03518 0.22014 0.04444 C 0.25591 0.07592 0.27552 0.125 0.28091 0.18102 C 0.28004 0.19167 0.27987 0.20231 0.27848 0.21273 C 0.27292 0.25254 0.23664 0.26875 0.21181 0.27454 C 0.12709 0.29421 0.14549 0.2912 0.08212 0.29375 C 0.04983 0.29259 0.03195 0.30856 0.025 0.27315 C 0.02136 0.23449 0.03299 0.21991 0.05834 0.20648 C 0.09723 0.18611 0.13577 0.18009 0.17726 0.17778 C 0.21216 0.18009 0.22448 0.17153 0.25 0.19676 C 0.26042 0.20694 0.27848 0.23171 0.27848 0.23171 C 0.28386 0.24514 0.28802 0.25092 0.28802 0.26667 C 0.28802 0.34699 0.19462 0.34514 0.15591 0.34768 C 0.11667 0.34606 0.07709 0.34815 0.03802 0.34282 C 0.03525 0.34236 0.03646 0.33542 0.03681 0.33171 C 0.03837 0.31528 0.04132 0.31273 0.05226 0.30486 C 0.06389 0.29653 0.08507 0.28796 0.09636 0.28426 C 0.16164 0.2625 0.2198 0.25139 0.28559 0.23819 C 0.3415 0.24259 0.3974 0.21829 0.43334 0.27454 C 0.44306 0.31018 0.43021 0.34167 0.41424 0.36991 C 0.38768 0.41643 0.35139 0.45625 0.30955 0.47454 C 0.28959 0.48333 0.25382 0.48518 0.23455 0.48727 C 0.19966 0.48403 0.15313 0.49167 0.12848 0.4493 C 0.12552 0.43495 0.12309 0.42731 0.12726 0.40949 C 0.13282 0.38611 0.17414 0.37917 0.18681 0.37616 C 0.27327 0.35532 0.16337 0.38194 0.26424 0.36204 C 0.2974 0.35555 0.32934 0.34722 0.36302 0.34444 C 0.37605 0.34606 0.38959 0.34491 0.40226 0.3493 C 0.40556 0.35046 0.40834 0.35579 0.40834 0.36042 C 0.40834 0.39444 0.40539 0.45046 0.38785 0.48264 C 0.38525 0.48773 0.38073 0.49097 0.37726 0.49537 C 0.34601 0.53472 0.30434 0.54884 0.26181 0.55231 C 0.22934 0.5493 0.19618 0.54861 0.18559 0.5 C 0.18681 0.48773 0.18577 0.47477 0.18924 0.46342 C 0.19636 0.43981 0.23351 0.42778 0.24636 0.42222 C 0.28421 0.40555 0.325 0.39051 0.36424 0.38102 C 0.39098 0.37454 0.41823 0.37245 0.44514 0.36667 C 0.47414 0.36829 0.5033 0.36805 0.53212 0.37153 C 0.54271 0.37268 0.55191 0.39629 0.55591 0.40648 C 0.57171 0.44653 0.58004 0.48935 0.58802 0.53333 C 0.59046 0.57199 0.59167 0.63704 0.57136 0.67153 C 0.53889 0.72639 0.46146 0.76991 0.41042 0.78264 C 0.39653 0.78611 0.38212 0.78565 0.36789 0.78727 C 0.32848 0.78565 0.24792 0.79583 0.225 0.73009 C 0.2191 0.69143 0.24966 0.6618 0.27257 0.64768 C 0.30035 0.63079 0.32917 0.6206 0.35834 0.60949 C 0.38698 0.59861 0.41337 0.58958 0.44289 0.58426 C 0.46198 0.58518 0.48108 0.58518 0.49983 0.58727 C 0.51146 0.58866 0.52414 0.59861 0.53455 0.60486 C 0.55625 0.61782 0.57709 0.62801 0.59757 0.64444 C 0.60764 0.65254 0.62032 0.65787 0.62848 0.66991 C 0.63664 0.68194 0.63872 0.69629 0.64514 0.70949 C 0.64306 0.74954 0.64306 0.76204 0.62969 0.79375 C 0.62691 0.80046 0.62448 0.80903 0.62014 0.81435 C 0.61129 0.825 0.59792 0.83194 0.58681 0.83657 C 0.57952 0.83958 0.56424 0.8412 0.56424 0.8412 C 0.54879 0.84028 0.53316 0.8419 0.51789 0.83819 C 0.51268 0.83704 0.50469 0.82708 0.50469 0.82708 C 0.49497 0.80903 0.50157 0.78958 0.51424 0.7794 C 0.53177 0.76528 0.55608 0.75787 0.57622 0.75555 C 0.60834 0.75671 0.61754 0.75856 0.64289 0.76204 C 0.65747 0.76782 0.66927 0.77315 0.68455 0.77454 C 0.68924 0.77662 0.69427 0.77662 0.69879 0.7794 C 0.70157 0.78102 0.7033 0.78518 0.70591 0.78727 C 0.70677 0.79051 0.70834 0.79676 0.70834 0.79676 " pathEditMode="relative" ptsTypes="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857232"/>
            <a:ext cx="835824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ru-RU" sz="2400" dirty="0" smtClean="0"/>
              <a:t>У </a:t>
            </a:r>
            <a:r>
              <a:rPr lang="ru-RU" sz="2400" dirty="0" err="1" smtClean="0"/>
              <a:t>минулому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столітті</a:t>
            </a:r>
            <a:r>
              <a:rPr lang="ru-RU" sz="2400" dirty="0" smtClean="0"/>
              <a:t> один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філософів-ідеалістів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доводячи</a:t>
            </a:r>
            <a:r>
              <a:rPr lang="ru-RU" sz="2400" dirty="0" smtClean="0"/>
              <a:t> </a:t>
            </a:r>
            <a:r>
              <a:rPr lang="ru-RU" sz="2400" dirty="0" err="1" smtClean="0"/>
              <a:t>обмеженість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людського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пізнання</a:t>
            </a:r>
            <a:r>
              <a:rPr lang="ru-RU" sz="2400" dirty="0" smtClean="0"/>
              <a:t>, твердив, </a:t>
            </a:r>
            <a:r>
              <a:rPr lang="ru-RU" sz="2400" dirty="0" err="1" smtClean="0"/>
              <a:t>що</a:t>
            </a:r>
            <a:r>
              <a:rPr lang="ru-RU" sz="2400" dirty="0" smtClean="0"/>
              <a:t>, </a:t>
            </a:r>
            <a:r>
              <a:rPr lang="ru-RU" sz="2400" dirty="0" err="1" smtClean="0"/>
              <a:t>хоч</a:t>
            </a:r>
            <a:r>
              <a:rPr lang="ru-RU" sz="2400" dirty="0" smtClean="0"/>
              <a:t> люди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зуміли</a:t>
            </a:r>
            <a:r>
              <a:rPr lang="ru-RU" sz="2400" dirty="0" smtClean="0"/>
              <a:t> </a:t>
            </a:r>
            <a:r>
              <a:rPr lang="ru-RU" sz="2400" dirty="0" err="1" smtClean="0"/>
              <a:t>виміряти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відстані</a:t>
            </a:r>
            <a:r>
              <a:rPr lang="ru-RU" sz="2400" dirty="0" smtClean="0"/>
              <a:t> до </a:t>
            </a:r>
            <a:r>
              <a:rPr lang="ru-RU" sz="2400" dirty="0" err="1" smtClean="0"/>
              <a:t>деяких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світил</a:t>
            </a:r>
            <a:r>
              <a:rPr lang="ru-RU" sz="2400" dirty="0" smtClean="0"/>
              <a:t>, вони </a:t>
            </a:r>
            <a:r>
              <a:rPr lang="ru-RU" sz="2400" dirty="0" err="1" smtClean="0"/>
              <a:t>ніколи</a:t>
            </a:r>
            <a:r>
              <a:rPr lang="ru-RU" sz="2400" dirty="0" smtClean="0"/>
              <a:t> не </a:t>
            </a:r>
            <a:r>
              <a:rPr lang="ru-RU" sz="2400" dirty="0" err="1" smtClean="0"/>
              <a:t>зможуть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</a:t>
            </a:r>
            <a:r>
              <a:rPr lang="ru-RU" sz="2400" dirty="0" smtClean="0"/>
              <a:t> </a:t>
            </a:r>
            <a:r>
              <a:rPr lang="ru-RU" sz="2400" dirty="0" err="1" smtClean="0"/>
              <a:t>чити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хімічний</a:t>
            </a:r>
            <a:r>
              <a:rPr lang="ru-RU" sz="2400" dirty="0" smtClean="0"/>
              <a:t> склад </a:t>
            </a:r>
            <a:r>
              <a:rPr lang="ru-RU" sz="2400" dirty="0" err="1" smtClean="0"/>
              <a:t>зір</a:t>
            </a:r>
            <a:r>
              <a:rPr lang="ru-RU" sz="2400" dirty="0" smtClean="0"/>
              <a:t>. </a:t>
            </a:r>
            <a:r>
              <a:rPr lang="ru-RU" sz="2400" dirty="0" err="1" smtClean="0"/>
              <a:t>Проте</a:t>
            </a:r>
            <a:r>
              <a:rPr lang="ru-RU" sz="2400" dirty="0" smtClean="0"/>
              <a:t> </a:t>
            </a:r>
            <a:r>
              <a:rPr lang="ru-RU" sz="2400" dirty="0" err="1" smtClean="0"/>
              <a:t>незабаром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відкрито</a:t>
            </a:r>
            <a:r>
              <a:rPr lang="ru-RU" sz="2400" dirty="0" smtClean="0"/>
              <a:t> </a:t>
            </a:r>
            <a:r>
              <a:rPr lang="ru-RU" sz="2400" dirty="0" err="1" smtClean="0"/>
              <a:t>спектраль</a:t>
            </a:r>
            <a:r>
              <a:rPr lang="ru-RU" sz="2400" dirty="0" smtClean="0"/>
              <a:t> </a:t>
            </a:r>
            <a:r>
              <a:rPr lang="ru-RU" sz="2400" dirty="0" err="1" smtClean="0"/>
              <a:t>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аналіз</a:t>
            </a:r>
            <a:r>
              <a:rPr lang="ru-RU" sz="2400" dirty="0" smtClean="0"/>
              <a:t>,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астрономи</a:t>
            </a:r>
            <a:r>
              <a:rPr lang="ru-RU" sz="2400" dirty="0" smtClean="0"/>
              <a:t> не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встановили</a:t>
            </a:r>
            <a:r>
              <a:rPr lang="ru-RU" sz="2400" dirty="0" smtClean="0"/>
              <a:t> </a:t>
            </a:r>
            <a:r>
              <a:rPr lang="ru-RU" sz="2400" dirty="0" err="1" smtClean="0"/>
              <a:t>хімічний</a:t>
            </a:r>
            <a:r>
              <a:rPr lang="ru-RU" sz="2400" dirty="0" smtClean="0"/>
              <a:t> склад атмосфер </a:t>
            </a:r>
            <a:r>
              <a:rPr lang="ru-RU" sz="2400" dirty="0" err="1" smtClean="0"/>
              <a:t>зір</a:t>
            </a:r>
            <a:r>
              <a:rPr lang="ru-RU" sz="2400" dirty="0" smtClean="0"/>
              <a:t>, а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визначили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температуру. </a:t>
            </a:r>
            <a:r>
              <a:rPr lang="ru-RU" sz="2400" dirty="0" err="1" smtClean="0"/>
              <a:t>Неспроможними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виявилися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багато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спроб</a:t>
            </a:r>
            <a:r>
              <a:rPr lang="ru-RU" sz="2400" dirty="0" smtClean="0"/>
              <a:t> </a:t>
            </a:r>
            <a:r>
              <a:rPr lang="ru-RU" sz="2400" dirty="0" err="1" smtClean="0"/>
              <a:t>установити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межі</a:t>
            </a:r>
            <a:r>
              <a:rPr lang="ru-RU" sz="2400" dirty="0" smtClean="0"/>
              <a:t> </a:t>
            </a:r>
            <a:r>
              <a:rPr lang="ru-RU" sz="2400" dirty="0" err="1" smtClean="0"/>
              <a:t>людського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пізнання</a:t>
            </a:r>
            <a:r>
              <a:rPr lang="ru-RU" sz="2400" dirty="0" smtClean="0"/>
              <a:t>. Так, </a:t>
            </a:r>
            <a:r>
              <a:rPr lang="ru-RU" sz="2400" dirty="0" err="1" smtClean="0"/>
              <a:t>учені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спочатку</a:t>
            </a:r>
            <a:r>
              <a:rPr lang="ru-RU" sz="2400" dirty="0" smtClean="0"/>
              <a:t> теоретично </a:t>
            </a:r>
            <a:r>
              <a:rPr lang="ru-RU" sz="2400" dirty="0" err="1" smtClean="0"/>
              <a:t>оцінили</a:t>
            </a:r>
            <a:r>
              <a:rPr lang="ru-RU" sz="2400" dirty="0" smtClean="0"/>
              <a:t> температуру </a:t>
            </a:r>
            <a:r>
              <a:rPr lang="ru-RU" sz="2400" dirty="0" err="1" smtClean="0"/>
              <a:t>місячної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поверхні</a:t>
            </a:r>
            <a:r>
              <a:rPr lang="ru-RU" sz="2400" dirty="0" smtClean="0"/>
              <a:t>, </a:t>
            </a:r>
            <a:r>
              <a:rPr lang="ru-RU" sz="2400" dirty="0" err="1" smtClean="0"/>
              <a:t>потім</a:t>
            </a:r>
            <a:r>
              <a:rPr lang="ru-RU" sz="2400" dirty="0" smtClean="0"/>
              <a:t> </a:t>
            </a:r>
            <a:r>
              <a:rPr lang="ru-RU" sz="2400" dirty="0" err="1" smtClean="0"/>
              <a:t>виміряли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 за </a:t>
            </a:r>
            <a:r>
              <a:rPr lang="ru-RU" sz="2400" dirty="0" err="1" smtClean="0"/>
              <a:t>допомогою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термо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елемента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радіометодів</a:t>
            </a:r>
            <a:r>
              <a:rPr lang="ru-RU" sz="2400" dirty="0" smtClean="0"/>
              <a:t>, </a:t>
            </a:r>
            <a:r>
              <a:rPr lang="ru-RU" sz="2400" dirty="0" err="1" smtClean="0"/>
              <a:t>згодом</a:t>
            </a:r>
            <a:r>
              <a:rPr lang="ru-RU" sz="2400" dirty="0" smtClean="0"/>
              <a:t> </a:t>
            </a:r>
            <a:r>
              <a:rPr lang="ru-RU" sz="2400" dirty="0" err="1" smtClean="0"/>
              <a:t>ці</a:t>
            </a:r>
            <a:r>
              <a:rPr lang="ru-RU" sz="2400" dirty="0" smtClean="0"/>
              <a:t> </a:t>
            </a:r>
            <a:r>
              <a:rPr lang="ru-RU" sz="2400" dirty="0" err="1" smtClean="0"/>
              <a:t>дані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підтверджені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прила</a:t>
            </a:r>
            <a:r>
              <a:rPr lang="ru-RU" sz="2400" dirty="0" smtClean="0"/>
              <a:t> </a:t>
            </a:r>
            <a:r>
              <a:rPr lang="ru-RU" sz="2400" dirty="0" err="1" smtClean="0"/>
              <a:t>дами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автоматичних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станцій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створили </a:t>
            </a:r>
            <a:r>
              <a:rPr lang="ru-RU" sz="2400" dirty="0" err="1" smtClean="0"/>
              <a:t>і</a:t>
            </a:r>
            <a:r>
              <a:rPr lang="ru-RU" sz="2400" dirty="0" smtClean="0"/>
              <a:t> послали на </a:t>
            </a:r>
            <a:r>
              <a:rPr lang="ru-RU" sz="2400" dirty="0" err="1" smtClean="0"/>
              <a:t>Місяць</a:t>
            </a:r>
            <a:r>
              <a:rPr lang="ru-RU" sz="2400" dirty="0" smtClean="0"/>
              <a:t> люди.</a:t>
            </a:r>
            <a:endParaRPr lang="ru-RU" sz="2400" dirty="0"/>
          </a:p>
        </p:txBody>
      </p:sp>
      <p:pic>
        <p:nvPicPr>
          <p:cNvPr id="3" name="Рисунок 2" descr="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5746742"/>
            <a:ext cx="1000132" cy="1111258"/>
          </a:xfrm>
          <a:prstGeom prst="rect">
            <a:avLst/>
          </a:prstGeom>
        </p:spPr>
      </p:pic>
    </p:spTree>
  </p:cSld>
  <p:clrMapOvr>
    <a:masterClrMapping/>
  </p:clrMapOvr>
  <p:transition>
    <p:checker dir="vert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03111294_image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5286388"/>
            <a:ext cx="2283018" cy="14049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85918" y="357166"/>
            <a:ext cx="54292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357298"/>
            <a:ext cx="578647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</a:pP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		</a:t>
            </a:r>
            <a:r>
              <a:rPr lang="uk-UA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Астрономія є найстарішою із природничих наук, датування якої йде до античності. Її початки в стародавніх цивілізаціях мають місце в релігійному, міфологічному та астрологічному застосуваннях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.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</a:pPr>
            <a:endParaRPr lang="en-US" sz="2000" dirty="0" smtClean="0">
              <a:solidFill>
                <a:srgbClr val="FFFFFF"/>
              </a:solidFill>
              <a:latin typeface="Swis721 BT" pitchFamily="32" charset="0"/>
              <a:ea typeface="DejaVu Sans" charset="0"/>
              <a:cs typeface="DejaVu Sans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</a:pP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		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Антична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астрономія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вміщувала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спостереження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звичних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схем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рухів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видимих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небесних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об'єктів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, а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особливо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—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Сонця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,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Місяця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,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зірок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,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та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спостереження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планет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неозброєним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оком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.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</a:pPr>
            <a:endParaRPr lang="en-US" sz="2000" dirty="0" smtClean="0">
              <a:solidFill>
                <a:srgbClr val="FFFFFF"/>
              </a:solidFill>
              <a:latin typeface="Swis721 BT" pitchFamily="32" charset="0"/>
              <a:ea typeface="DejaVu Sans" charset="0"/>
              <a:cs typeface="DejaVu Sans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</a:pP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		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Зміна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положення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Сонця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уздовж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горизонту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або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вигляд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зоряного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неба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,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що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змінюється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протягом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року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,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використовувалися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для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створення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землеробських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та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ритуальних</a:t>
            </a:r>
            <a:r>
              <a:rPr lang="en-US" sz="2000" dirty="0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Swis721 BT" pitchFamily="32" charset="0"/>
                <a:ea typeface="DejaVu Sans" charset="0"/>
                <a:cs typeface="DejaVu Sans" charset="0"/>
              </a:rPr>
              <a:t>календарів</a:t>
            </a:r>
            <a:endParaRPr lang="en-US" sz="2000" dirty="0">
              <a:solidFill>
                <a:srgbClr val="FFFFFF"/>
              </a:solidFill>
              <a:latin typeface="Swis721 BT" pitchFamily="32" charset="0"/>
              <a:ea typeface="DejaVu Sans" charset="0"/>
              <a:cs typeface="DejaVu Sans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143248"/>
            <a:ext cx="1782825" cy="19891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57158" y="500042"/>
            <a:ext cx="78783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/>
                <a:solidFill>
                  <a:schemeClr val="accent3"/>
                </a:solidFill>
              </a:rPr>
              <a:t>Астрономія в стародавньому світі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wheel spokes="1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osmos_00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Основні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розділи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астрономії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571612"/>
            <a:ext cx="82868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Відповідно</a:t>
            </a:r>
            <a:r>
              <a:rPr lang="ru-RU" sz="2000" dirty="0"/>
              <a:t> до </a:t>
            </a:r>
            <a:r>
              <a:rPr lang="ru-RU" sz="2000" dirty="0" err="1"/>
              <a:t>предметів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методів</a:t>
            </a:r>
            <a:r>
              <a:rPr lang="ru-RU" sz="2000" dirty="0"/>
              <a:t> </a:t>
            </a:r>
            <a:r>
              <a:rPr lang="ru-RU" sz="2000" dirty="0" err="1"/>
              <a:t>досліджень</a:t>
            </a:r>
            <a:r>
              <a:rPr lang="ru-RU" sz="2000" dirty="0"/>
              <a:t> </a:t>
            </a:r>
            <a:r>
              <a:rPr lang="ru-RU" sz="2000" dirty="0" err="1"/>
              <a:t>астрономію</a:t>
            </a:r>
            <a:r>
              <a:rPr lang="ru-RU" sz="2000" dirty="0"/>
              <a:t> </a:t>
            </a:r>
            <a:r>
              <a:rPr lang="ru-RU" sz="2000" dirty="0" err="1"/>
              <a:t>поділяють</a:t>
            </a:r>
            <a:r>
              <a:rPr lang="ru-RU" sz="2000" dirty="0"/>
              <a:t> </a:t>
            </a:r>
            <a:r>
              <a:rPr lang="ru-RU" sz="2000" dirty="0" smtClean="0"/>
              <a:t>на</a:t>
            </a:r>
            <a:endParaRPr lang="ru-RU" sz="2000" dirty="0"/>
          </a:p>
          <a:p>
            <a:r>
              <a:rPr lang="ru-RU" sz="2000" b="1" dirty="0" err="1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Астрометрія</a:t>
            </a:r>
            <a:r>
              <a:rPr lang="ru-RU" sz="20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sz="2000" dirty="0"/>
              <a:t>— </a:t>
            </a:r>
            <a:r>
              <a:rPr lang="ru-RU" sz="2000" dirty="0" err="1"/>
              <a:t>підрозділ</a:t>
            </a:r>
            <a:r>
              <a:rPr lang="ru-RU" sz="2000" dirty="0"/>
              <a:t> науки </a:t>
            </a:r>
            <a:r>
              <a:rPr lang="ru-RU" sz="2000" dirty="0" err="1"/>
              <a:t>астрономії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вивчає</a:t>
            </a:r>
            <a:r>
              <a:rPr lang="ru-RU" sz="2000" dirty="0"/>
              <a:t> </a:t>
            </a:r>
            <a:r>
              <a:rPr lang="ru-RU" sz="2000" dirty="0" err="1"/>
              <a:t>небесні</a:t>
            </a:r>
            <a:r>
              <a:rPr lang="ru-RU" sz="2000" dirty="0"/>
              <a:t> </a:t>
            </a:r>
            <a:r>
              <a:rPr lang="ru-RU" sz="2000" dirty="0" err="1"/>
              <a:t>тіла</a:t>
            </a:r>
            <a:r>
              <a:rPr lang="ru-RU" sz="2000" dirty="0"/>
              <a:t> в </a:t>
            </a:r>
            <a:r>
              <a:rPr lang="ru-RU" sz="2000" dirty="0" err="1"/>
              <a:t>конкретні</a:t>
            </a:r>
            <a:r>
              <a:rPr lang="ru-RU" sz="2000" dirty="0"/>
              <a:t> </a:t>
            </a:r>
            <a:r>
              <a:rPr lang="ru-RU" sz="2000" dirty="0" err="1"/>
              <a:t>моменти</a:t>
            </a:r>
            <a:r>
              <a:rPr lang="ru-RU" sz="2000" dirty="0"/>
              <a:t> часу.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Небесна </a:t>
            </a:r>
            <a:r>
              <a:rPr lang="ru-RU" sz="2000" b="1" dirty="0" err="1">
                <a:solidFill>
                  <a:srgbClr val="FFFF00"/>
                </a:solidFill>
              </a:rPr>
              <a:t>механіка</a:t>
            </a:r>
            <a:r>
              <a:rPr lang="ru-RU" sz="2000" dirty="0">
                <a:solidFill>
                  <a:srgbClr val="FFFF00"/>
                </a:solidFill>
              </a:rPr>
              <a:t> </a:t>
            </a:r>
            <a:r>
              <a:rPr lang="ru-RU" sz="2000" dirty="0"/>
              <a:t>— </a:t>
            </a:r>
            <a:r>
              <a:rPr lang="ru-RU" sz="2000" dirty="0" err="1"/>
              <a:t>вивчає</a:t>
            </a:r>
            <a:r>
              <a:rPr lang="ru-RU" sz="2000" dirty="0"/>
              <a:t> </a:t>
            </a:r>
            <a:r>
              <a:rPr lang="ru-RU" sz="2000" dirty="0" err="1"/>
              <a:t>рух</a:t>
            </a:r>
            <a:r>
              <a:rPr lang="ru-RU" sz="2000" dirty="0"/>
              <a:t> </a:t>
            </a:r>
            <a:r>
              <a:rPr lang="ru-RU" sz="2000" dirty="0" err="1"/>
              <a:t>небесних</a:t>
            </a:r>
            <a:r>
              <a:rPr lang="ru-RU" sz="2000" dirty="0"/>
              <a:t> </a:t>
            </a:r>
            <a:r>
              <a:rPr lang="ru-RU" sz="2000" dirty="0" err="1"/>
              <a:t>тіл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впливом</a:t>
            </a:r>
            <a:r>
              <a:rPr lang="ru-RU" sz="2000" dirty="0"/>
              <a:t> </a:t>
            </a:r>
            <a:r>
              <a:rPr lang="ru-RU" sz="2000" dirty="0" err="1"/>
              <a:t>сили</a:t>
            </a:r>
            <a:r>
              <a:rPr lang="ru-RU" sz="2000" dirty="0"/>
              <a:t> </a:t>
            </a:r>
            <a:r>
              <a:rPr lang="ru-RU" sz="2000" dirty="0" err="1"/>
              <a:t>тяжіння</a:t>
            </a:r>
            <a:r>
              <a:rPr lang="ru-RU" sz="2000" dirty="0"/>
              <a:t> та </a:t>
            </a:r>
            <a:r>
              <a:rPr lang="ru-RU" sz="2000" dirty="0" err="1"/>
              <a:t>фігури</a:t>
            </a:r>
            <a:r>
              <a:rPr lang="ru-RU" sz="2000" dirty="0"/>
              <a:t> </a:t>
            </a:r>
            <a:r>
              <a:rPr lang="ru-RU" sz="2000" dirty="0" err="1"/>
              <a:t>рівноваги</a:t>
            </a:r>
            <a:r>
              <a:rPr lang="ru-RU" sz="2000" dirty="0"/>
              <a:t> </a:t>
            </a:r>
            <a:r>
              <a:rPr lang="ru-RU" sz="2000" dirty="0" err="1"/>
              <a:t>небесних</a:t>
            </a:r>
            <a:r>
              <a:rPr lang="ru-RU" sz="2000" dirty="0"/>
              <a:t> </a:t>
            </a:r>
            <a:r>
              <a:rPr lang="ru-RU" sz="2000" dirty="0" err="1"/>
              <a:t>тіл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визначається</a:t>
            </a:r>
            <a:r>
              <a:rPr lang="ru-RU" sz="2000" dirty="0"/>
              <a:t> силою </a:t>
            </a:r>
            <a:r>
              <a:rPr lang="ru-RU" sz="2000" dirty="0" err="1"/>
              <a:t>гравітації</a:t>
            </a:r>
            <a:r>
              <a:rPr lang="ru-RU" sz="2000" dirty="0"/>
              <a:t> та </a:t>
            </a:r>
            <a:r>
              <a:rPr lang="ru-RU" sz="2000" dirty="0" err="1"/>
              <a:t>обертання</a:t>
            </a:r>
            <a:r>
              <a:rPr lang="ru-RU" sz="2000" dirty="0"/>
              <a:t>. </a:t>
            </a:r>
            <a:r>
              <a:rPr lang="ru-RU" sz="2000" dirty="0" err="1"/>
              <a:t>З'явилася</a:t>
            </a:r>
            <a:r>
              <a:rPr lang="ru-RU" sz="2000" dirty="0"/>
              <a:t> небесна </a:t>
            </a:r>
            <a:r>
              <a:rPr lang="ru-RU" sz="2000" dirty="0" err="1"/>
              <a:t>механіка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у </a:t>
            </a:r>
            <a:r>
              <a:rPr lang="en-US" sz="2000" dirty="0"/>
              <a:t>XVII </a:t>
            </a:r>
            <a:r>
              <a:rPr lang="ru-RU" sz="2000" dirty="0" err="1"/>
              <a:t>столітті</a:t>
            </a:r>
            <a:r>
              <a:rPr lang="ru-RU" sz="2000" dirty="0"/>
              <a:t>, коли стало </a:t>
            </a:r>
            <a:r>
              <a:rPr lang="ru-RU" sz="2000" dirty="0" err="1"/>
              <a:t>можливим</a:t>
            </a:r>
            <a:r>
              <a:rPr lang="ru-RU" sz="2000" dirty="0"/>
              <a:t> </a:t>
            </a:r>
            <a:r>
              <a:rPr lang="ru-RU" sz="2000" dirty="0" err="1"/>
              <a:t>вивчення</a:t>
            </a:r>
            <a:r>
              <a:rPr lang="ru-RU" sz="2000" dirty="0"/>
              <a:t> сил,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керують</a:t>
            </a:r>
            <a:r>
              <a:rPr lang="ru-RU" sz="2000" dirty="0"/>
              <a:t> </a:t>
            </a:r>
            <a:r>
              <a:rPr lang="ru-RU" sz="2000" dirty="0" err="1"/>
              <a:t>рухом</a:t>
            </a:r>
            <a:r>
              <a:rPr lang="ru-RU" sz="2000" dirty="0"/>
              <a:t> </a:t>
            </a:r>
            <a:r>
              <a:rPr lang="ru-RU" sz="2000" dirty="0" err="1"/>
              <a:t>небесних</a:t>
            </a:r>
            <a:r>
              <a:rPr lang="ru-RU" sz="2000" dirty="0"/>
              <a:t> </a:t>
            </a:r>
            <a:r>
              <a:rPr lang="ru-RU" sz="2000" dirty="0" err="1"/>
              <a:t>тіл</a:t>
            </a:r>
            <a:r>
              <a:rPr lang="ru-RU" sz="2000" dirty="0"/>
              <a:t>.</a:t>
            </a:r>
          </a:p>
          <a:p>
            <a:r>
              <a:rPr lang="ru-RU" sz="2000" b="1" dirty="0" err="1" smtClean="0">
                <a:solidFill>
                  <a:srgbClr val="FFFF00"/>
                </a:solidFill>
              </a:rPr>
              <a:t>Астрофізика</a:t>
            </a:r>
            <a:r>
              <a:rPr lang="ru-RU" sz="2000" dirty="0" smtClean="0"/>
              <a:t>— </a:t>
            </a:r>
            <a:r>
              <a:rPr lang="ru-RU" sz="2000" dirty="0" err="1"/>
              <a:t>вивчає</a:t>
            </a:r>
            <a:r>
              <a:rPr lang="ru-RU" sz="2000" dirty="0"/>
              <a:t> </a:t>
            </a:r>
            <a:r>
              <a:rPr lang="ru-RU" sz="2000" dirty="0" err="1" smtClean="0"/>
              <a:t>фізичну</a:t>
            </a:r>
            <a:r>
              <a:rPr lang="ru-RU" sz="2000" dirty="0" smtClean="0"/>
              <a:t> природу </a:t>
            </a:r>
            <a:r>
              <a:rPr lang="ru-RU" sz="2000" dirty="0" err="1"/>
              <a:t>небесних</a:t>
            </a:r>
            <a:r>
              <a:rPr lang="ru-RU" sz="2000" dirty="0"/>
              <a:t> </a:t>
            </a:r>
            <a:r>
              <a:rPr lang="ru-RU" sz="2000" dirty="0" err="1"/>
              <a:t>тіл</a:t>
            </a:r>
            <a:r>
              <a:rPr lang="ru-RU" sz="2000" dirty="0"/>
              <a:t>, </a:t>
            </a:r>
            <a:r>
              <a:rPr lang="ru-RU" sz="2000" dirty="0" err="1"/>
              <a:t>тобто</a:t>
            </a:r>
            <a:r>
              <a:rPr lang="ru-RU" sz="2000" dirty="0"/>
              <a:t> </a:t>
            </a:r>
            <a:r>
              <a:rPr lang="ru-RU" sz="2000" dirty="0" err="1"/>
              <a:t>фізичний</a:t>
            </a:r>
            <a:r>
              <a:rPr lang="ru-RU" sz="2000" dirty="0"/>
              <a:t> стан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хімічний</a:t>
            </a:r>
            <a:r>
              <a:rPr lang="ru-RU" sz="2000" dirty="0"/>
              <a:t> склад </a:t>
            </a:r>
            <a:r>
              <a:rPr lang="ru-RU" sz="2000" dirty="0" err="1"/>
              <a:t>небесних</a:t>
            </a:r>
            <a:r>
              <a:rPr lang="ru-RU" sz="2000" dirty="0"/>
              <a:t> </a:t>
            </a:r>
            <a:r>
              <a:rPr lang="ru-RU" sz="2000" dirty="0" err="1"/>
              <a:t>тіл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досліджує</a:t>
            </a:r>
            <a:r>
              <a:rPr lang="ru-RU" sz="2000" dirty="0"/>
              <a:t> </a:t>
            </a:r>
            <a:r>
              <a:rPr lang="ru-RU" sz="2000" dirty="0" err="1"/>
              <a:t>питання</a:t>
            </a:r>
            <a:r>
              <a:rPr lang="ru-RU" sz="2000" dirty="0"/>
              <a:t> про </a:t>
            </a:r>
            <a:r>
              <a:rPr lang="ru-RU" sz="2000" dirty="0" err="1"/>
              <a:t>джерела</a:t>
            </a:r>
            <a:r>
              <a:rPr lang="ru-RU" sz="2000" dirty="0"/>
              <a:t> </a:t>
            </a:r>
            <a:r>
              <a:rPr lang="ru-RU" sz="2000" dirty="0" err="1"/>
              <a:t>енергії</a:t>
            </a:r>
            <a:r>
              <a:rPr lang="ru-RU" sz="2000" dirty="0"/>
              <a:t>, </a:t>
            </a:r>
            <a:r>
              <a:rPr lang="ru-RU" sz="2000" dirty="0" err="1"/>
              <a:t>випромінюваної</a:t>
            </a:r>
            <a:r>
              <a:rPr lang="ru-RU" sz="2000" dirty="0"/>
              <a:t> </a:t>
            </a:r>
            <a:r>
              <a:rPr lang="ru-RU" sz="2000" dirty="0" err="1"/>
              <a:t>Сонцем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зорями.</a:t>
            </a:r>
          </a:p>
          <a:p>
            <a:r>
              <a:rPr lang="ru-RU" sz="2000" b="1" dirty="0" err="1">
                <a:solidFill>
                  <a:srgbClr val="FFFF00"/>
                </a:solidFill>
              </a:rPr>
              <a:t>Зоряна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астрономія</a:t>
            </a:r>
            <a:r>
              <a:rPr lang="ru-RU" sz="2000" dirty="0"/>
              <a:t> — </a:t>
            </a:r>
            <a:r>
              <a:rPr lang="ru-RU" sz="2000" dirty="0" err="1"/>
              <a:t>вивчає</a:t>
            </a:r>
            <a:r>
              <a:rPr lang="ru-RU" sz="2000" dirty="0"/>
              <a:t> </a:t>
            </a:r>
            <a:r>
              <a:rPr lang="ru-RU" sz="2000" dirty="0" err="1"/>
              <a:t>будову</a:t>
            </a:r>
            <a:r>
              <a:rPr lang="ru-RU" sz="2000" dirty="0"/>
              <a:t>, </a:t>
            </a:r>
            <a:r>
              <a:rPr lang="ru-RU" sz="2000" dirty="0" err="1"/>
              <a:t>походження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розвиток</a:t>
            </a:r>
            <a:r>
              <a:rPr lang="ru-RU" sz="2000" dirty="0"/>
              <a:t> </a:t>
            </a:r>
            <a:r>
              <a:rPr lang="ru-RU" sz="2000" dirty="0" err="1"/>
              <a:t>зоряних</a:t>
            </a:r>
            <a:r>
              <a:rPr lang="ru-RU" sz="2000" dirty="0"/>
              <a:t> систем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міжзоряної</a:t>
            </a:r>
            <a:r>
              <a:rPr lang="ru-RU" sz="2000" dirty="0"/>
              <a:t> </a:t>
            </a:r>
            <a:r>
              <a:rPr lang="ru-RU" sz="2000" dirty="0" err="1"/>
              <a:t>матерії</a:t>
            </a:r>
            <a:r>
              <a:rPr lang="ru-RU" sz="2000" dirty="0"/>
              <a:t>.</a:t>
            </a:r>
          </a:p>
          <a:p>
            <a:r>
              <a:rPr lang="ru-RU" sz="2000" b="1" dirty="0" err="1">
                <a:solidFill>
                  <a:srgbClr val="FFFF00"/>
                </a:solidFill>
              </a:rPr>
              <a:t>Фізична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космологія</a:t>
            </a:r>
            <a:r>
              <a:rPr lang="ru-RU" sz="2000" dirty="0"/>
              <a:t> — </a:t>
            </a:r>
            <a:r>
              <a:rPr lang="ru-RU" sz="2000" dirty="0" err="1"/>
              <a:t>досліджує</a:t>
            </a:r>
            <a:r>
              <a:rPr lang="ru-RU" sz="2000" dirty="0"/>
              <a:t> </a:t>
            </a:r>
            <a:r>
              <a:rPr lang="ru-RU" sz="2000" dirty="0" err="1"/>
              <a:t>будову</a:t>
            </a:r>
            <a:r>
              <a:rPr lang="ru-RU" sz="2000" dirty="0"/>
              <a:t> та </a:t>
            </a:r>
            <a:r>
              <a:rPr lang="ru-RU" sz="2000" dirty="0" err="1"/>
              <a:t>еволюцію</a:t>
            </a:r>
            <a:r>
              <a:rPr lang="ru-RU" sz="2000" dirty="0"/>
              <a:t> </a:t>
            </a:r>
            <a:r>
              <a:rPr lang="ru-RU" sz="2000" dirty="0" err="1"/>
              <a:t>Всесвіту</a:t>
            </a:r>
            <a:r>
              <a:rPr lang="ru-RU" sz="2000" dirty="0"/>
              <a:t> у </a:t>
            </a:r>
            <a:r>
              <a:rPr lang="ru-RU" sz="2000" dirty="0" err="1"/>
              <a:t>найбільших</a:t>
            </a:r>
            <a:r>
              <a:rPr lang="ru-RU" sz="2000" dirty="0"/>
              <a:t> масштабах, </a:t>
            </a:r>
            <a:r>
              <a:rPr lang="ru-RU" sz="2000" dirty="0" err="1"/>
              <a:t>розглядає</a:t>
            </a:r>
            <a:r>
              <a:rPr lang="ru-RU" sz="2000" dirty="0"/>
              <a:t> </a:t>
            </a:r>
            <a:r>
              <a:rPr lang="ru-RU" sz="2000" dirty="0" err="1"/>
              <a:t>питання</a:t>
            </a:r>
            <a:r>
              <a:rPr lang="ru-RU" sz="2000" dirty="0"/>
              <a:t> про </a:t>
            </a:r>
            <a:r>
              <a:rPr lang="ru-RU" sz="2000" dirty="0" err="1"/>
              <a:t>утворення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розвиток</a:t>
            </a:r>
            <a:r>
              <a:rPr lang="ru-RU" sz="2000" dirty="0"/>
              <a:t> систем </a:t>
            </a:r>
            <a:r>
              <a:rPr lang="ru-RU" sz="2000" dirty="0" err="1"/>
              <a:t>небесних</a:t>
            </a:r>
            <a:r>
              <a:rPr lang="ru-RU" sz="2000" dirty="0"/>
              <a:t> </a:t>
            </a:r>
            <a:r>
              <a:rPr lang="ru-RU" sz="2000" dirty="0" err="1"/>
              <a:t>тіл</a:t>
            </a:r>
            <a:r>
              <a:rPr lang="ru-RU" sz="2000" dirty="0"/>
              <a:t>, </a:t>
            </a:r>
            <a:r>
              <a:rPr lang="ru-RU" sz="2000" dirty="0" err="1"/>
              <a:t>зокрема</a:t>
            </a:r>
            <a:r>
              <a:rPr lang="ru-RU" sz="2000" dirty="0"/>
              <a:t> </a:t>
            </a:r>
            <a:r>
              <a:rPr lang="ru-RU" sz="2000" dirty="0" err="1"/>
              <a:t>нашої</a:t>
            </a:r>
            <a:r>
              <a:rPr lang="ru-RU" sz="2000" dirty="0"/>
              <a:t> Галактики та </a:t>
            </a:r>
            <a:r>
              <a:rPr lang="ru-RU" sz="2000" dirty="0" err="1"/>
              <a:t>Сонячної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  <p:transition>
    <p:fade thruBlk="1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тро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Метро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246</TotalTime>
  <Words>305</Words>
  <Application>Microsoft Office PowerPoint</Application>
  <PresentationFormat>Экран (4:3)</PresentationFormat>
  <Paragraphs>119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1_Бумажная</vt:lpstr>
      <vt:lpstr>Метро</vt:lpstr>
      <vt:lpstr>Модульная</vt:lpstr>
      <vt:lpstr>1_Метро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</cp:lastModifiedBy>
  <cp:revision>29</cp:revision>
  <dcterms:created xsi:type="dcterms:W3CDTF">2011-09-04T01:56:56Z</dcterms:created>
  <dcterms:modified xsi:type="dcterms:W3CDTF">2017-04-18T08:02:37Z</dcterms:modified>
</cp:coreProperties>
</file>