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75" r:id="rId3"/>
    <p:sldId id="310" r:id="rId4"/>
    <p:sldId id="355" r:id="rId5"/>
    <p:sldId id="311" r:id="rId6"/>
    <p:sldId id="354" r:id="rId7"/>
    <p:sldId id="312" r:id="rId8"/>
    <p:sldId id="353" r:id="rId9"/>
    <p:sldId id="313" r:id="rId10"/>
    <p:sldId id="352" r:id="rId11"/>
    <p:sldId id="314" r:id="rId12"/>
    <p:sldId id="351" r:id="rId13"/>
    <p:sldId id="315" r:id="rId14"/>
    <p:sldId id="350" r:id="rId15"/>
    <p:sldId id="356" r:id="rId16"/>
    <p:sldId id="349" r:id="rId17"/>
    <p:sldId id="327" r:id="rId18"/>
    <p:sldId id="348" r:id="rId19"/>
    <p:sldId id="357" r:id="rId20"/>
    <p:sldId id="318" r:id="rId21"/>
    <p:sldId id="328" r:id="rId22"/>
    <p:sldId id="317" r:id="rId23"/>
    <p:sldId id="358" r:id="rId24"/>
    <p:sldId id="316" r:id="rId25"/>
    <p:sldId id="329" r:id="rId26"/>
    <p:sldId id="472" r:id="rId27"/>
    <p:sldId id="369" r:id="rId28"/>
    <p:sldId id="372" r:id="rId29"/>
    <p:sldId id="403" r:id="rId30"/>
    <p:sldId id="373" r:id="rId31"/>
    <p:sldId id="402" r:id="rId32"/>
    <p:sldId id="370" r:id="rId33"/>
    <p:sldId id="401" r:id="rId34"/>
    <p:sldId id="371" r:id="rId35"/>
    <p:sldId id="400" r:id="rId36"/>
    <p:sldId id="362" r:id="rId37"/>
    <p:sldId id="399" r:id="rId38"/>
    <p:sldId id="363" r:id="rId39"/>
    <p:sldId id="398" r:id="rId40"/>
    <p:sldId id="380" r:id="rId41"/>
    <p:sldId id="397" r:id="rId42"/>
    <p:sldId id="381" r:id="rId43"/>
    <p:sldId id="396" r:id="rId44"/>
    <p:sldId id="382" r:id="rId45"/>
    <p:sldId id="395" r:id="rId46"/>
    <p:sldId id="383" r:id="rId47"/>
    <p:sldId id="394" r:id="rId48"/>
    <p:sldId id="384" r:id="rId49"/>
    <p:sldId id="393" r:id="rId50"/>
    <p:sldId id="387" r:id="rId51"/>
    <p:sldId id="392" r:id="rId52"/>
    <p:sldId id="388" r:id="rId53"/>
    <p:sldId id="386" r:id="rId54"/>
    <p:sldId id="473" r:id="rId55"/>
    <p:sldId id="389" r:id="rId56"/>
    <p:sldId id="444" r:id="rId57"/>
    <p:sldId id="445" r:id="rId58"/>
    <p:sldId id="446" r:id="rId59"/>
    <p:sldId id="447" r:id="rId60"/>
    <p:sldId id="430" r:id="rId61"/>
    <p:sldId id="390" r:id="rId62"/>
    <p:sldId id="333" r:id="rId63"/>
    <p:sldId id="404" r:id="rId64"/>
    <p:sldId id="454" r:id="rId65"/>
    <p:sldId id="455" r:id="rId66"/>
    <p:sldId id="448" r:id="rId67"/>
    <p:sldId id="449" r:id="rId68"/>
    <p:sldId id="457" r:id="rId69"/>
    <p:sldId id="456" r:id="rId70"/>
    <p:sldId id="450" r:id="rId71"/>
    <p:sldId id="451" r:id="rId72"/>
    <p:sldId id="452" r:id="rId73"/>
    <p:sldId id="453" r:id="rId74"/>
    <p:sldId id="474" r:id="rId75"/>
    <p:sldId id="432" r:id="rId76"/>
    <p:sldId id="417" r:id="rId77"/>
    <p:sldId id="475" r:id="rId78"/>
    <p:sldId id="433" r:id="rId79"/>
    <p:sldId id="434" r:id="rId80"/>
    <p:sldId id="459" r:id="rId81"/>
    <p:sldId id="458" r:id="rId82"/>
    <p:sldId id="461" r:id="rId83"/>
    <p:sldId id="460" r:id="rId84"/>
    <p:sldId id="463" r:id="rId85"/>
    <p:sldId id="462" r:id="rId86"/>
    <p:sldId id="465" r:id="rId87"/>
    <p:sldId id="464" r:id="rId88"/>
    <p:sldId id="467" r:id="rId89"/>
    <p:sldId id="466" r:id="rId90"/>
    <p:sldId id="469" r:id="rId91"/>
    <p:sldId id="468" r:id="rId92"/>
    <p:sldId id="471" r:id="rId93"/>
    <p:sldId id="470" r:id="rId9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00602B"/>
    <a:srgbClr val="00FF99"/>
    <a:srgbClr val="66FF33"/>
    <a:srgbClr val="FA9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67066-9520-47CC-AC3A-69219B4DD0F6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197DE-B483-4E75-A295-AB44E68AA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6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83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91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93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Прочитати як скоромовку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197DE-B483-4E75-A295-AB44E68AAF82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5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68952" cy="4104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ru-RU" sz="36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𝟑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797152"/>
            <a:ext cx="5501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рівняння!</a:t>
            </a:r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змінною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0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змінна (буква);</a:t>
            </a:r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5564298" y="1728434"/>
            <a:ext cx="484632" cy="190173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20634" y="3478869"/>
            <a:ext cx="6923774" cy="914400"/>
            <a:chOff x="1320634" y="3478869"/>
            <a:chExt cx="6923774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 знак           (дорівнює).</a:t>
              </a:r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370843" y="3478869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7861" y="4335487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35545" y="1700895"/>
            <a:ext cx="3657478" cy="1016251"/>
            <a:chOff x="3035545" y="1700895"/>
            <a:chExt cx="3657478" cy="1016251"/>
          </a:xfrm>
        </p:grpSpPr>
        <p:sp>
          <p:nvSpPr>
            <p:cNvPr id="9" name="Стрелка вверх 8"/>
            <p:cNvSpPr/>
            <p:nvPr/>
          </p:nvSpPr>
          <p:spPr>
            <a:xfrm>
              <a:off x="6208391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035545" y="173873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4078324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30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ru-RU" sz="36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𝟑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𝒛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797152"/>
            <a:ext cx="57326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рівняння! </a:t>
            </a:r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трьома змінними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012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змінні (букви);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5564298" y="1728434"/>
            <a:ext cx="484632" cy="190173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20634" y="3478869"/>
            <a:ext cx="6923774" cy="914400"/>
            <a:chOff x="1320634" y="3478869"/>
            <a:chExt cx="6923774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 знак           (дорівнює).</a:t>
              </a:r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370843" y="3478869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7861" y="4335487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35545" y="1700895"/>
            <a:ext cx="3657478" cy="1016251"/>
            <a:chOff x="3035545" y="1700895"/>
            <a:chExt cx="3657478" cy="1016251"/>
          </a:xfrm>
        </p:grpSpPr>
        <p:sp>
          <p:nvSpPr>
            <p:cNvPr id="9" name="Стрелка вверх 8"/>
            <p:cNvSpPr/>
            <p:nvPr/>
          </p:nvSpPr>
          <p:spPr>
            <a:xfrm>
              <a:off x="6208391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035545" y="173873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4078324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655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uk-UA" sz="3600" b="1" i="1" smtClean="0">
                        <a:latin typeface="Cambria Math"/>
                      </a:rPr>
                      <m:t>𝟒𝟗</m:t>
                    </m:r>
                    <m:sSup>
                      <m:sSupPr>
                        <m:ctrlPr>
                          <a:rPr lang="ru-RU" sz="36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𝟑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653136"/>
            <a:ext cx="57326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рівняння! </a:t>
            </a:r>
            <a:endParaRPr lang="uk-UA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 двома змінними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t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01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змінні (букви);</a:t>
            </a:r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5564298" y="1728434"/>
            <a:ext cx="484632" cy="190173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20634" y="3248200"/>
            <a:ext cx="6923774" cy="914400"/>
            <a:chOff x="1320634" y="3248200"/>
            <a:chExt cx="6923774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478869"/>
              <a:ext cx="692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 знак           (дорівнює).</a:t>
              </a:r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370843" y="3248200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89250" y="4125200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35545" y="1700895"/>
            <a:ext cx="3657478" cy="1016251"/>
            <a:chOff x="3035545" y="1700895"/>
            <a:chExt cx="3657478" cy="1016251"/>
          </a:xfrm>
        </p:grpSpPr>
        <p:sp>
          <p:nvSpPr>
            <p:cNvPr id="9" name="Стрелка вверх 8"/>
            <p:cNvSpPr/>
            <p:nvPr/>
          </p:nvSpPr>
          <p:spPr>
            <a:xfrm>
              <a:off x="6208391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035545" y="173873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4078324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97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</a:rPr>
                </a:br>
                <a:r>
                  <a:rPr lang="ru-RU" sz="3600" dirty="0">
                    <a:solidFill>
                      <a:schemeClr val="tx1"/>
                    </a:solidFill>
                  </a:rPr>
                  <a:t>1)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ru-RU" sz="36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𝟑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797152"/>
            <a:ext cx="52340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― це </a:t>
            </a:r>
            <a:r>
              <a:rPr lang="uk-UA" sz="7200" b="1" dirty="0" smtClean="0">
                <a:solidFill>
                  <a:srgbClr val="FF0000"/>
                </a:solidFill>
              </a:rPr>
              <a:t>рівняння!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змінною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10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1) </a:t>
            </a:r>
            <a:r>
              <a:rPr lang="uk-UA" sz="3600" dirty="0" smtClean="0"/>
              <a:t>Є змінна (буква);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5564298" y="1728434"/>
            <a:ext cx="484632" cy="190173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20634" y="3478869"/>
            <a:ext cx="6923774" cy="1122975"/>
            <a:chOff x="1320634" y="3478869"/>
            <a:chExt cx="6923774" cy="1122975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2) </a:t>
              </a:r>
              <a:r>
                <a:rPr lang="uk-UA" sz="3600" dirty="0" smtClean="0"/>
                <a:t>Є знак           (дорівнює).</a:t>
              </a:r>
              <a:endParaRPr lang="uk-UA" sz="3600" dirty="0"/>
            </a:p>
            <a:p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370843" y="3478869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7861" y="4335487"/>
            <a:ext cx="1285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Отже,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35545" y="1700895"/>
            <a:ext cx="3657478" cy="1016251"/>
            <a:chOff x="3035545" y="1700895"/>
            <a:chExt cx="3657478" cy="1016251"/>
          </a:xfrm>
        </p:grpSpPr>
        <p:sp>
          <p:nvSpPr>
            <p:cNvPr id="9" name="Стрелка вверх 8"/>
            <p:cNvSpPr/>
            <p:nvPr/>
          </p:nvSpPr>
          <p:spPr>
            <a:xfrm>
              <a:off x="6208391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035545" y="173873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4078324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80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𝟕𝟐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sSup>
                      <m:sSupPr>
                        <m:ctrlPr>
                          <a:rPr lang="uk-UA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941168"/>
            <a:ext cx="6227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рівняння!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2540" y="2547037"/>
            <a:ext cx="40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Є змінна (буква);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212540" y="3402470"/>
            <a:ext cx="6923774" cy="914400"/>
            <a:chOff x="1320634" y="3469696"/>
            <a:chExt cx="6923774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Немає знака            (дорівнює).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4505048" y="3469696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84756" y="4316870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83979" y="1700808"/>
            <a:ext cx="3628837" cy="978408"/>
            <a:chOff x="3083979" y="1700808"/>
            <a:chExt cx="3628837" cy="978408"/>
          </a:xfrm>
        </p:grpSpPr>
        <p:sp>
          <p:nvSpPr>
            <p:cNvPr id="10" name="Стрелка вверх 9"/>
            <p:cNvSpPr/>
            <p:nvPr/>
          </p:nvSpPr>
          <p:spPr>
            <a:xfrm>
              <a:off x="4126758" y="170080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верх 13"/>
            <p:cNvSpPr/>
            <p:nvPr/>
          </p:nvSpPr>
          <p:spPr>
            <a:xfrm>
              <a:off x="3083979" y="170080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верх 14"/>
            <p:cNvSpPr/>
            <p:nvPr/>
          </p:nvSpPr>
          <p:spPr>
            <a:xfrm>
              <a:off x="6228184" y="170080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360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6048672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Нагадаємо,</a:t>
            </a:r>
            <a:r>
              <a:rPr lang="uk-U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рівнянням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uk-U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рівність,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містить </a:t>
            </a:r>
            <a:r>
              <a:rPr lang="uk-UA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ru-RU" sz="36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𝒙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𝟑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797152"/>
            <a:ext cx="5501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рівняння!</a:t>
            </a:r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змінною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10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1)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змінна (буква);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5564298" y="1728434"/>
            <a:ext cx="484632" cy="190173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20634" y="3478869"/>
            <a:ext cx="6923774" cy="1122975"/>
            <a:chOff x="1320634" y="3478869"/>
            <a:chExt cx="6923774" cy="1122975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 знак           (дорівнює).</a:t>
              </a:r>
              <a:endParaRPr lang="uk-UA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370843" y="3478869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7861" y="4335487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35545" y="1700895"/>
            <a:ext cx="3657478" cy="1016251"/>
            <a:chOff x="3035545" y="1700895"/>
            <a:chExt cx="3657478" cy="1016251"/>
          </a:xfrm>
        </p:grpSpPr>
        <p:sp>
          <p:nvSpPr>
            <p:cNvPr id="9" name="Стрелка вверх 8"/>
            <p:cNvSpPr/>
            <p:nvPr/>
          </p:nvSpPr>
          <p:spPr>
            <a:xfrm>
              <a:off x="6208391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035545" y="173873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4078324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80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49701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𝟔𝟔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371" y="5155841"/>
            <a:ext cx="6227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рівняння!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49662" y="3655033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змінних (букв).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5652120" y="1758307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49662" y="2555967"/>
            <a:ext cx="6923774" cy="914400"/>
            <a:chOff x="1320634" y="3502778"/>
            <a:chExt cx="6923774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Є знак         (дорівнює);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275856" y="3502778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84756" y="4316870"/>
            <a:ext cx="1359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10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20927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14:m>
                  <m:oMath xmlns:m="http://schemas.openxmlformats.org/officeDocument/2006/math">
                    <m:r>
                      <a:rPr lang="ru-RU" sz="3600" b="1" i="1"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latin typeface="Cambria Math"/>
                      </a:rPr>
                      <m:t>𝟕</m:t>
                    </m:r>
                    <m:sSup>
                      <m:sSupPr>
                        <m:ctrlPr>
                          <a:rPr lang="ru-RU" sz="36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n-US" sz="36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uk-UA" sz="36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36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</a:t>
            </a:r>
            <a:r>
              <a:rPr lang="uk-UA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797152"/>
            <a:ext cx="5501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рівняння!</a:t>
            </a:r>
            <a:endParaRPr 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змінною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10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1)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змінна (буква);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5564298" y="1728434"/>
            <a:ext cx="484632" cy="190173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20634" y="3478869"/>
            <a:ext cx="6923774" cy="1122975"/>
            <a:chOff x="1320634" y="3478869"/>
            <a:chExt cx="6923774" cy="1122975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/>
                <a:t>2) </a:t>
              </a:r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 знак           (дорівнює).</a:t>
              </a:r>
              <a:endParaRPr lang="uk-UA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370843" y="3478869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7861" y="4335487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35545" y="1700895"/>
            <a:ext cx="3719499" cy="1016251"/>
            <a:chOff x="3035545" y="1700895"/>
            <a:chExt cx="3719499" cy="1016251"/>
          </a:xfrm>
        </p:grpSpPr>
        <p:sp>
          <p:nvSpPr>
            <p:cNvPr id="9" name="Стрелка вверх 8"/>
            <p:cNvSpPr/>
            <p:nvPr/>
          </p:nvSpPr>
          <p:spPr>
            <a:xfrm>
              <a:off x="6270412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035545" y="173873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4078324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480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68952" cy="4104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Нагадаємо: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5649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3284984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    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uk-UA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5405" r="-2000" b="-1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  <a:blipFill rotWithShape="1">
                <a:blip r:embed="rId3"/>
                <a:stretch>
                  <a:fillRect l="-1926" t="-3599" b="-2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75775" y="1052736"/>
            <a:ext cx="484632" cy="23820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d>
                      <m:dPr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8164" y="5169581"/>
            <a:ext cx="57855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рівняння!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012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змінні (букви);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301914" y="1712866"/>
            <a:ext cx="3122870" cy="1028284"/>
            <a:chOff x="3301914" y="1712866"/>
            <a:chExt cx="3122870" cy="1028284"/>
          </a:xfrm>
        </p:grpSpPr>
        <p:sp>
          <p:nvSpPr>
            <p:cNvPr id="3" name="Стрелка вверх 2"/>
            <p:cNvSpPr/>
            <p:nvPr/>
          </p:nvSpPr>
          <p:spPr>
            <a:xfrm>
              <a:off x="5940152" y="1762742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4040358" y="1712866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301914" y="1712866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320634" y="3502778"/>
            <a:ext cx="6923774" cy="1099066"/>
            <a:chOff x="1320634" y="3502778"/>
            <a:chExt cx="6923774" cy="1099066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Немає знака            (дорівнює).</a:t>
              </a:r>
              <a:endParaRPr lang="uk-UA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4560943" y="3502778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39973" y="4671540"/>
            <a:ext cx="1359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2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    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uk-UA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5405" r="-3630" b="-1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  <a:blipFill rotWithShape="1">
                <a:blip r:embed="rId3"/>
                <a:stretch>
                  <a:fillRect l="-1926" t="-3599" b="-2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k-UA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75775" y="1052736"/>
            <a:ext cx="484632" cy="23820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    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uk-UA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5405" r="-2000" b="-1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  <a:blipFill rotWithShape="1">
                <a:blip r:embed="rId3"/>
                <a:stretch>
                  <a:fillRect l="-1926" t="-3599" b="-2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278" t="-15625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75775" y="1052736"/>
            <a:ext cx="484632" cy="23820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    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uk-UA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5405" r="-2000" b="-1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  <a:blipFill rotWithShape="1">
                <a:blip r:embed="rId3"/>
                <a:stretch>
                  <a:fillRect l="-1926" t="-3599" b="-2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75775" y="1052736"/>
            <a:ext cx="484632" cy="23820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    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uk-UA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5405" r="-3630" b="-1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  <a:blipFill rotWithShape="1">
                <a:blip r:embed="rId3"/>
                <a:stretch>
                  <a:fillRect l="-1926" t="-3599" b="-2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k-UA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75775" y="1052736"/>
            <a:ext cx="484632" cy="23820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32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    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uk-UA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5405" r="-3630" b="-15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001" y="1105654"/>
                <a:ext cx="8229600" cy="2366733"/>
              </a:xfrm>
              <a:blipFill rotWithShape="1">
                <a:blip r:embed="rId3"/>
                <a:stretch>
                  <a:fillRect l="-1926" t="-3599" b="-2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uk-UA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uk-UA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dirty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75775" y="1052736"/>
            <a:ext cx="484632" cy="23820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16757" b="-50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94183" y="1268760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183" y="1268760"/>
                <a:ext cx="8229600" cy="2366733"/>
              </a:xfrm>
              <a:blipFill rotWithShape="1">
                <a:blip r:embed="rId3"/>
                <a:stretch>
                  <a:fillRect l="-1852" t="-3608" b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uk-UA" b="1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uk-UA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uk-UA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32968" y="1268760"/>
            <a:ext cx="3851856" cy="2166046"/>
            <a:chOff x="2932968" y="1268760"/>
            <a:chExt cx="3851856" cy="2166046"/>
          </a:xfrm>
        </p:grpSpPr>
        <p:sp>
          <p:nvSpPr>
            <p:cNvPr id="4" name="Стрелка вниз 3"/>
            <p:cNvSpPr/>
            <p:nvPr/>
          </p:nvSpPr>
          <p:spPr>
            <a:xfrm>
              <a:off x="4375775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00192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2932968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4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16757" b="-50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94183" y="1268760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183" y="1268760"/>
                <a:ext cx="8229600" cy="2366733"/>
              </a:xfrm>
              <a:blipFill rotWithShape="1">
                <a:blip r:embed="rId3"/>
                <a:stretch>
                  <a:fillRect l="-1852" t="-3608" b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uk-UA" b="1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uk-UA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uk-UA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32968" y="1268760"/>
            <a:ext cx="3851856" cy="2166046"/>
            <a:chOff x="2932968" y="1268760"/>
            <a:chExt cx="3851856" cy="2166046"/>
          </a:xfrm>
        </p:grpSpPr>
        <p:sp>
          <p:nvSpPr>
            <p:cNvPr id="4" name="Стрелка вниз 3"/>
            <p:cNvSpPr/>
            <p:nvPr/>
          </p:nvSpPr>
          <p:spPr>
            <a:xfrm>
              <a:off x="4375775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00192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2932968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0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k-UA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−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6610" y="65018"/>
                <a:ext cx="8229600" cy="1131734"/>
              </a:xfrm>
              <a:blipFill rotWithShape="1">
                <a:blip r:embed="rId2"/>
                <a:stretch>
                  <a:fillRect t="-16757" b="-50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94183" y="1268760"/>
                <a:ext cx="8229600" cy="2366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183" y="1268760"/>
                <a:ext cx="8229600" cy="2366733"/>
              </a:xfrm>
              <a:blipFill rotWithShape="1">
                <a:blip r:embed="rId3"/>
                <a:stretch>
                  <a:fillRect l="-1852" t="-3608" b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uk-UA" b="1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uk-UA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uk-UA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uk-UA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𝟓𝟒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𝟔𝟑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43480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 </a:t>
                </a: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6896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73301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32968" y="1268760"/>
            <a:ext cx="3851856" cy="2166046"/>
            <a:chOff x="2932968" y="1268760"/>
            <a:chExt cx="3851856" cy="2166046"/>
          </a:xfrm>
        </p:grpSpPr>
        <p:sp>
          <p:nvSpPr>
            <p:cNvPr id="4" name="Стрелка вниз 3"/>
            <p:cNvSpPr/>
            <p:nvPr/>
          </p:nvSpPr>
          <p:spPr>
            <a:xfrm>
              <a:off x="4375775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6300192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2932968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91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03291" y="202936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коренем рівняння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3291" y="202936"/>
                <a:ext cx="8229600" cy="1131734"/>
              </a:xfrm>
              <a:blipFill rotWithShape="1">
                <a:blip r:embed="rId2"/>
                <a:stretch>
                  <a:fillRect t="-1612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3291" y="1412776"/>
                <a:ext cx="8229600" cy="22319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91" y="1412776"/>
                <a:ext cx="8229600" cy="2231956"/>
              </a:xfrm>
              <a:blipFill rotWithShape="1">
                <a:blip r:embed="rId3"/>
                <a:stretch>
                  <a:fillRect l="-1926" t="-6011" b="-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50071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uk-UA" b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−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50071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20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87036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54330" y="1484784"/>
            <a:ext cx="3812344" cy="2166046"/>
            <a:chOff x="3030898" y="1268760"/>
            <a:chExt cx="3812344" cy="2166046"/>
          </a:xfrm>
        </p:grpSpPr>
        <p:sp>
          <p:nvSpPr>
            <p:cNvPr id="8" name="Стрелка вниз 7"/>
            <p:cNvSpPr/>
            <p:nvPr/>
          </p:nvSpPr>
          <p:spPr>
            <a:xfrm>
              <a:off x="6358610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3030898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4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03291" y="202936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коренем рівняння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3291" y="202936"/>
                <a:ext cx="8229600" cy="1131734"/>
              </a:xfrm>
              <a:blipFill rotWithShape="1">
                <a:blip r:embed="rId2"/>
                <a:stretch>
                  <a:fillRect t="-1612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3291" y="1412776"/>
                <a:ext cx="8229600" cy="22319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91" y="1412776"/>
                <a:ext cx="8229600" cy="2231956"/>
              </a:xfrm>
              <a:blipFill rotWithShape="1">
                <a:blip r:embed="rId3"/>
                <a:stretch>
                  <a:fillRect l="-1926" t="-6011" b="-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50071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uk-UA" b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−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= 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50071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рівність,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отже, число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65" t="-8333" b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87036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54330" y="1484784"/>
            <a:ext cx="3812344" cy="2166046"/>
            <a:chOff x="3030898" y="1268760"/>
            <a:chExt cx="3812344" cy="2166046"/>
          </a:xfrm>
        </p:grpSpPr>
        <p:sp>
          <p:nvSpPr>
            <p:cNvPr id="8" name="Стрелка вниз 7"/>
            <p:cNvSpPr/>
            <p:nvPr/>
          </p:nvSpPr>
          <p:spPr>
            <a:xfrm>
              <a:off x="6358610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3030898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6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e>
                    </m:d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6090" y="4789548"/>
            <a:ext cx="55018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рівняння!</a:t>
            </a:r>
          </a:p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змінною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20634" y="2679303"/>
            <a:ext cx="4100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змінна (буква);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5796136" y="1700895"/>
            <a:ext cx="484632" cy="190173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313118" y="1656117"/>
            <a:ext cx="2615722" cy="1023186"/>
            <a:chOff x="4313118" y="1656117"/>
            <a:chExt cx="2615722" cy="1023186"/>
          </a:xfrm>
        </p:grpSpPr>
        <p:sp>
          <p:nvSpPr>
            <p:cNvPr id="9" name="Стрелка вверх 8"/>
            <p:cNvSpPr/>
            <p:nvPr/>
          </p:nvSpPr>
          <p:spPr>
            <a:xfrm>
              <a:off x="6444208" y="1656117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4313118" y="1700895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320634" y="3478869"/>
            <a:ext cx="6923774" cy="1122975"/>
            <a:chOff x="1320634" y="3478869"/>
            <a:chExt cx="6923774" cy="1122975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Є знак           (дорівнює).</a:t>
              </a:r>
              <a:endParaRPr lang="uk-UA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370843" y="3478869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77861" y="4335487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6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3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25543" y="150114"/>
                <a:ext cx="8229600" cy="1334670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коренем рівняння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5543" y="150114"/>
                <a:ext cx="8229600" cy="1334670"/>
              </a:xfrm>
              <a:blipFill rotWithShape="1">
                <a:blip r:embed="rId2"/>
                <a:stretch>
                  <a:fillRect t="-8676" b="-38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8173" y="1484784"/>
                <a:ext cx="8647639" cy="165618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uk-UA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173" y="1484784"/>
                <a:ext cx="8647639" cy="1656184"/>
              </a:xfrm>
              <a:blipFill rotWithShape="1">
                <a:blip r:embed="rId3"/>
                <a:stretch>
                  <a:fillRect l="-1199" t="-2952" r="-282" b="-5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2914714"/>
                <a:ext cx="8229600" cy="232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uk-UA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sz="2400" b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24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uk-UA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uk-UA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uk-UA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  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uk-UA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uk-UA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400" b="1" i="1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uk-UA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400" b="1" i="1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2400" b="1" i="1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uk-UA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2914714"/>
                <a:ext cx="8229600" cy="23201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правильну числову рівність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отже, число</a:t>
                </a:r>
                <a14:m>
                  <m:oMath xmlns:m="http://schemas.openxmlformats.org/officeDocument/2006/math">
                    <m:r>
                      <a:rPr lang="uk-UA" b="1" i="0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uk-UA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uk-UA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36" t="-8333" b="-5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87036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54330" y="1588448"/>
            <a:ext cx="3812344" cy="1368152"/>
            <a:chOff x="3030898" y="1268760"/>
            <a:chExt cx="3812344" cy="2166046"/>
          </a:xfrm>
        </p:grpSpPr>
        <p:sp>
          <p:nvSpPr>
            <p:cNvPr id="8" name="Стрелка вниз 7"/>
            <p:cNvSpPr/>
            <p:nvPr/>
          </p:nvSpPr>
          <p:spPr>
            <a:xfrm>
              <a:off x="6358610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3030898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8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03291" y="202936"/>
                <a:ext cx="8229600" cy="1131734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значення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6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6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коренем рівняння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    </m:t>
                    </m:r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= 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3291" y="202936"/>
                <a:ext cx="8229600" cy="1131734"/>
              </a:xfrm>
              <a:blipFill rotWithShape="1">
                <a:blip r:embed="rId2"/>
                <a:stretch>
                  <a:fillRect t="-1612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3291" y="1412776"/>
                <a:ext cx="8229600" cy="22319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відповісти на поставлене питання беремо число </a:t>
                </a: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п</a:t>
                </a:r>
                <a:r>
                  <a:rPr lang="uk-UA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ідставляємо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місце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дане рівняння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91" y="1412776"/>
                <a:ext cx="8229600" cy="2231956"/>
              </a:xfrm>
              <a:blipFill rotWithShape="1">
                <a:blip r:embed="rId3"/>
                <a:stretch>
                  <a:fillRect l="-1926" t="-6011" b="-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503291" y="3500716"/>
                <a:ext cx="8229600" cy="17341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        </a:t>
                </a:r>
                <a:r>
                  <a:rPr lang="uk-UA" b="1" dirty="0" smtClean="0">
                    <a:solidFill>
                      <a:srgbClr val="0070C0"/>
                    </a:solidFill>
                  </a:rPr>
                  <a:t>  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uk-UA" b="1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uk-UA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− 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   =   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uk-U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uk-UA" b="1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uk-UA" b="1" i="1" dirty="0" smtClean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ru-RU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1" y="3500716"/>
                <a:ext cx="8229600" cy="17341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Отримали </a:t>
                </a:r>
                <a:r>
                  <a:rPr lang="uk-UA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неправильну числову рівність,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отже, число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234871"/>
                <a:ext cx="8589126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065" t="-8333" b="-2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525543" y="5870362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КОРІНЬ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54330" y="1484784"/>
            <a:ext cx="3812344" cy="2166046"/>
            <a:chOff x="3030898" y="1268760"/>
            <a:chExt cx="3812344" cy="2166046"/>
          </a:xfrm>
        </p:grpSpPr>
        <p:sp>
          <p:nvSpPr>
            <p:cNvPr id="8" name="Стрелка вниз 7"/>
            <p:cNvSpPr/>
            <p:nvPr/>
          </p:nvSpPr>
          <p:spPr>
            <a:xfrm>
              <a:off x="6358610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3030898" y="1268760"/>
              <a:ext cx="484632" cy="216604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5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РОЗВ'ЯЗКОМ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КОРЕНЕМ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з однією змінною, називають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3840" y="206084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400" b="1" dirty="0" smtClean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змінної,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3272" y="2973336"/>
            <a:ext cx="8229600" cy="752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при </a:t>
            </a:r>
            <a:r>
              <a:rPr lang="uk-UA" sz="44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підстановці в рівняння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40" y="4037691"/>
            <a:ext cx="8229600" cy="759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 рівняння на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3272" y="479715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5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 числову рівність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68952" cy="4104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464497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рівнянь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ВИКОНУЄМО ТІЛЬКИ ОДИН КРОК: </a:t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ділимо обидві частини рівняння на коефіцієнт біля змінної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Поділіть обидві частини рівняння </a:t>
                </a:r>
                <a14:m>
                  <m:oMath xmlns:m="http://schemas.openxmlformats.org/officeDocument/2006/math">
                    <m:r>
                      <a:rPr lang="uk-UA" sz="3200">
                        <a:latin typeface="Cambria Math"/>
                      </a:rPr>
                      <m:t>−</m:t>
                    </m:r>
                    <m:r>
                      <a:rPr lang="uk-UA" sz="3200" b="1">
                        <a:latin typeface="Cambria Math"/>
                      </a:rPr>
                      <m:t>𝟐</m:t>
                    </m:r>
                    <m:r>
                      <a:rPr lang="en-US" sz="3200" b="1" i="1">
                        <a:latin typeface="Cambria Math"/>
                      </a:rPr>
                      <m:t>𝒙</m:t>
                    </m:r>
                    <m:r>
                      <a:rPr lang="en-US" sz="3200" b="1" i="1">
                        <a:latin typeface="Cambria Math"/>
                      </a:rPr>
                      <m:t>=</m:t>
                    </m:r>
                    <m:r>
                      <a:rPr lang="uk-UA" sz="3200" b="1" i="1">
                        <a:latin typeface="Cambria Math"/>
                      </a:rPr>
                      <m:t>𝟒</m:t>
                    </m:r>
                  </m:oMath>
                </a14:m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коефіцієнт біля змінної.</a:t>
                </a:r>
                <a:endParaRPr lang="ru-RU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l="-1852" t="-1005" r="-2667" b="-10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5436096" y="2535211"/>
            <a:ext cx="1398063" cy="667274"/>
            <a:chOff x="5436096" y="2617710"/>
            <a:chExt cx="1398063" cy="66727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436096" y="2636912"/>
              <a:ext cx="15077" cy="64807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477441" y="2617710"/>
                  <a:ext cx="135671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2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ru-RU" sz="32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uk-UA" sz="32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uk-UA" sz="32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d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441" y="2617710"/>
                  <a:ext cx="1356718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323528" y="1556792"/>
                <a:ext cx="8219256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Коефіцієнт біля змінної дорівнює </a:t>
                </a:r>
                <a14:m>
                  <m:oMath xmlns:m="http://schemas.openxmlformats.org/officeDocument/2006/math">
                    <m:r>
                      <a:rPr lang="uk-UA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uk-UA" b="1" i="0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uk-UA" b="1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ділимо обидві частини рівняння на це число.</a:t>
                </a: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219256" cy="1728192"/>
              </a:xfrm>
              <a:prstGeom prst="rect">
                <a:avLst/>
              </a:prstGeom>
              <a:blipFill rotWithShape="1">
                <a:blip r:embed="rId4"/>
                <a:stretch>
                  <a:fillRect l="-1855" t="-4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бъект 2"/>
              <p:cNvSpPr txBox="1">
                <a:spLocks/>
              </p:cNvSpPr>
              <p:nvPr/>
            </p:nvSpPr>
            <p:spPr>
              <a:xfrm>
                <a:off x="323528" y="2636912"/>
                <a:ext cx="8219256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uk-UA" b="1" i="1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ru-RU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k-UA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uk-UA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36912"/>
                <a:ext cx="8219256" cy="1800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23528" y="5013176"/>
                <a:ext cx="8219256" cy="707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uk-UA" sz="9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9800" b="1" i="1">
                        <a:latin typeface="Cambria Math"/>
                      </a:rPr>
                      <m:t>𝒙</m:t>
                    </m:r>
                    <m:r>
                      <a:rPr lang="en-US" sz="9800" b="1" i="1">
                        <a:latin typeface="Cambria Math"/>
                      </a:rPr>
                      <m:t>=−</m:t>
                    </m:r>
                    <m:r>
                      <a:rPr lang="uk-UA" sz="98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ru-RU" sz="9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9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13176"/>
                <a:ext cx="8219256" cy="707805"/>
              </a:xfrm>
              <a:prstGeom prst="rect">
                <a:avLst/>
              </a:prstGeom>
              <a:blipFill rotWithShape="1">
                <a:blip r:embed="rId6"/>
                <a:stretch>
                  <a:fillRect b="-26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3779912" y="3479872"/>
            <a:ext cx="446134" cy="1037959"/>
            <a:chOff x="3779912" y="3479872"/>
            <a:chExt cx="446134" cy="103795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938014" y="4077072"/>
              <a:ext cx="288032" cy="4407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779912" y="3479872"/>
              <a:ext cx="288032" cy="4407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921746" y="3462614"/>
            <a:ext cx="370334" cy="974498"/>
            <a:chOff x="4921746" y="3462614"/>
            <a:chExt cx="370334" cy="97449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5004048" y="3996353"/>
              <a:ext cx="288032" cy="4407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921746" y="3462614"/>
              <a:ext cx="288032" cy="44075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/>
          <p:cNvGrpSpPr/>
          <p:nvPr/>
        </p:nvGrpSpPr>
        <p:grpSpPr>
          <a:xfrm>
            <a:off x="5317782" y="3330919"/>
            <a:ext cx="324563" cy="1475525"/>
            <a:chOff x="5317782" y="3330919"/>
            <a:chExt cx="324563" cy="1475525"/>
          </a:xfrm>
        </p:grpSpPr>
        <p:sp>
          <p:nvSpPr>
            <p:cNvPr id="17" name="TextBox 16"/>
            <p:cNvSpPr txBox="1"/>
            <p:nvPr/>
          </p:nvSpPr>
          <p:spPr>
            <a:xfrm>
              <a:off x="5317782" y="3330919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2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23027" y="443711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1</a:t>
              </a:r>
              <a:endParaRPr lang="ru-RU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423245" y="3221687"/>
            <a:ext cx="537036" cy="1584757"/>
            <a:chOff x="3423245" y="3221687"/>
            <a:chExt cx="537036" cy="1584757"/>
          </a:xfrm>
        </p:grpSpPr>
        <p:sp>
          <p:nvSpPr>
            <p:cNvPr id="33" name="TextBox 32"/>
            <p:cNvSpPr txBox="1"/>
            <p:nvPr/>
          </p:nvSpPr>
          <p:spPr>
            <a:xfrm>
              <a:off x="3423245" y="322168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1</a:t>
              </a:r>
              <a:endParaRPr lang="ru-RU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40963" y="4437112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dirty="0" smtClean="0"/>
                <a:t>1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42764" y="1268760"/>
            <a:ext cx="8640960" cy="1116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Обидві частини рівняння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2605844"/>
            <a:ext cx="8640960" cy="3348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множити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ділити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й теж саме число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нуля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9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Поділіть обидві частини рівняння </a:t>
                </a:r>
                <a14:m>
                  <m:oMath xmlns:m="http://schemas.openxmlformats.org/officeDocument/2006/math">
                    <m:r>
                      <a:rPr lang="uk-UA" b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uk-UA" b="1" i="1">
                        <a:latin typeface="Cambria Math"/>
                      </a:rPr>
                      <m:t>𝟒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коефіцієнт біля змінної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24121" r="-1259" b="-256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5818181" y="3000268"/>
            <a:ext cx="1502066" cy="1060483"/>
            <a:chOff x="5436096" y="2617710"/>
            <a:chExt cx="1502066" cy="1060483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436096" y="2636912"/>
              <a:ext cx="41345" cy="10412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477441" y="2617710"/>
                  <a:ext cx="1460721" cy="10604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8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ru-RU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uk-UA" sz="3200" b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uk-UA" sz="32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2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7441" y="2617710"/>
                  <a:ext cx="1460721" cy="106048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323528" y="1556792"/>
                <a:ext cx="8219256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Коефіцієнт біля змінної число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b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b="1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ділимо обидві частини рівняння на це число.</a:t>
                </a: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219256" cy="1728192"/>
              </a:xfrm>
              <a:prstGeom prst="rect">
                <a:avLst/>
              </a:prstGeom>
              <a:blipFill rotWithShape="1">
                <a:blip r:embed="rId4"/>
                <a:stretch>
                  <a:fillRect l="-18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бъект 2"/>
              <p:cNvSpPr txBox="1">
                <a:spLocks/>
              </p:cNvSpPr>
              <p:nvPr/>
            </p:nvSpPr>
            <p:spPr>
              <a:xfrm>
                <a:off x="323528" y="2892304"/>
                <a:ext cx="8219256" cy="32445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5100" b="1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uk-UA" sz="4800" b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k-UA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ru-RU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ru-RU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uk-UA" sz="3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36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600" b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36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latin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600" b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36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892304"/>
                <a:ext cx="8219256" cy="3244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бъект 2"/>
              <p:cNvSpPr txBox="1">
                <a:spLocks/>
              </p:cNvSpPr>
              <p:nvPr/>
            </p:nvSpPr>
            <p:spPr>
              <a:xfrm>
                <a:off x="478386" y="5733256"/>
                <a:ext cx="8219256" cy="923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=−</m:t>
                    </m:r>
                    <m:r>
                      <a:rPr lang="en-US" sz="40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5733256"/>
                <a:ext cx="8219256" cy="923829"/>
              </a:xfrm>
              <a:prstGeom prst="rect">
                <a:avLst/>
              </a:prstGeom>
              <a:blipFill rotWithShape="1">
                <a:blip r:embed="rId6"/>
                <a:stretch>
                  <a:fillRect t="-11842"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9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242764" y="1268760"/>
            <a:ext cx="8640960" cy="1116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Обидві частини рівняння 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2605844"/>
            <a:ext cx="8640960" cy="3348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множити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ділити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одне й теж саме число</a:t>
            </a:r>
          </a:p>
          <a:p>
            <a:pPr marL="0" indent="0" algn="ctr">
              <a:buFont typeface="Arial" pitchFamily="34" charset="0"/>
              <a:buNone/>
            </a:pP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 нуля</a:t>
            </a:r>
            <a:r>
              <a:rPr lang="uk-UA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04056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рівнянь</a:t>
            </a:r>
            <a:br>
              <a:rPr lang="uk-UA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ВИКОНУЄМО 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ОДИН КРОК: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переносимо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доданки із однієї частини рівності в іншу змінюючи при цьому їх знаки на протилежні.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616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Нагадаємо: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рівнянні </a:t>
            </a:r>
            <a:r>
              <a:rPr lang="uk-UA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переносити доданки із однієї частини рівності в іншу змінюючи при цьому їх знаки на протилежні.</a:t>
            </a:r>
          </a:p>
        </p:txBody>
      </p:sp>
    </p:spTree>
    <p:extLst>
      <p:ext uri="{BB962C8B-B14F-4D97-AF65-F5344CB8AC3E}">
        <p14:creationId xmlns:p14="http://schemas.microsoft.com/office/powerpoint/2010/main" val="25097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858218"/>
              </a:xfrm>
            </p:spPr>
            <p:txBody>
              <a:bodyPr>
                <a:normAutofit/>
              </a:bodyPr>
              <a:lstStyle/>
              <a:p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Перенести доданки, які не містять змінну у праву, а ті що містять у ліву частину рівняння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uk-UA" sz="3600" b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  =  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858218"/>
              </a:xfrm>
              <a:blipFill rotWithShape="1">
                <a:blip r:embed="rId2"/>
                <a:stretch>
                  <a:fillRect t="-1967" b="-8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30039" y="3572897"/>
                <a:ext cx="8219256" cy="2502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uk-UA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9" y="3572897"/>
                <a:ext cx="8219256" cy="25024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3635896" y="2896313"/>
            <a:ext cx="2102822" cy="1521749"/>
            <a:chOff x="3635896" y="2896313"/>
            <a:chExt cx="2102822" cy="152174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355976" y="2896313"/>
              <a:ext cx="1382742" cy="739531"/>
              <a:chOff x="4189386" y="1102490"/>
              <a:chExt cx="1382742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189386" y="1119024"/>
                <a:ext cx="1382742" cy="399036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41374" y="1102490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</a:t>
                </a:r>
                <a:r>
                  <a:rPr lang="uk-UA" sz="3600" dirty="0" smtClean="0"/>
                  <a:t>+</a:t>
                </a:r>
                <a:endParaRPr lang="ru-RU" sz="3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635896" y="3371807"/>
              <a:ext cx="1037292" cy="104625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355977" y="3461319"/>
            <a:ext cx="1858057" cy="1425734"/>
            <a:chOff x="4355977" y="3461319"/>
            <a:chExt cx="1858057" cy="142573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355977" y="4176943"/>
              <a:ext cx="1382742" cy="710110"/>
              <a:chOff x="4172286" y="1932522"/>
              <a:chExt cx="1382742" cy="710110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172286" y="2173641"/>
                <a:ext cx="1382742" cy="468991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24272" y="1932522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299634" y="3461319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070019" y="2132856"/>
            <a:ext cx="2810289" cy="151656"/>
            <a:chOff x="5070019" y="2132856"/>
            <a:chExt cx="2810289" cy="15165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5070019" y="2148223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423108" y="2132856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951080" y="2148223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423108" y="2269272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071247" y="2284512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9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6" y="476672"/>
            <a:ext cx="864096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рівнянні </a:t>
            </a:r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1946" y="1700808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доданки із однієї частини рівності в іншу змінюючи при цьому їх знаки на протилежні.</a:t>
            </a:r>
          </a:p>
        </p:txBody>
      </p:sp>
    </p:spTree>
    <p:extLst>
      <p:ext uri="{BB962C8B-B14F-4D97-AF65-F5344CB8AC3E}">
        <p14:creationId xmlns:p14="http://schemas.microsoft.com/office/powerpoint/2010/main" val="33969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858218"/>
              </a:xfrm>
            </p:spPr>
            <p:txBody>
              <a:bodyPr>
                <a:normAutofit/>
              </a:bodyPr>
              <a:lstStyle/>
              <a:p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Перенести доданки, які не містять змінну у праву, а ті що містять у ліву частину рівняння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858218"/>
              </a:xfrm>
              <a:blipFill rotWithShape="1">
                <a:blip r:embed="rId2"/>
                <a:stretch>
                  <a:fillRect t="-1967" b="-8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30039" y="3572897"/>
                <a:ext cx="8219256" cy="2502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9" y="3572897"/>
                <a:ext cx="8219256" cy="25024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3682205" y="2896313"/>
            <a:ext cx="2102823" cy="1545333"/>
            <a:chOff x="3635895" y="2896313"/>
            <a:chExt cx="2102823" cy="154533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073544" y="2896313"/>
              <a:ext cx="1665174" cy="646331"/>
              <a:chOff x="3906954" y="1102491"/>
              <a:chExt cx="1665174" cy="564877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3906954" y="1119024"/>
                <a:ext cx="1665174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253067" y="1102491"/>
                <a:ext cx="878767" cy="56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</a:t>
                </a:r>
                <a:r>
                  <a:rPr lang="uk-UA" sz="3600" dirty="0" smtClean="0"/>
                  <a:t>―</a:t>
                </a:r>
                <a:endParaRPr lang="ru-RU" sz="3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3635895" y="3395391"/>
              <a:ext cx="875299" cy="104625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119854" y="3461319"/>
            <a:ext cx="2029209" cy="1425734"/>
            <a:chOff x="4184825" y="3461319"/>
            <a:chExt cx="2029209" cy="142573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184825" y="4240722"/>
              <a:ext cx="1570994" cy="646331"/>
              <a:chOff x="4001134" y="1996301"/>
              <a:chExt cx="1570994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001134" y="2276872"/>
                <a:ext cx="1570994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80417" y="199630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―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162819" y="3461319"/>
              <a:ext cx="1051215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244829" y="2117616"/>
            <a:ext cx="2607815" cy="151656"/>
            <a:chOff x="5070019" y="2132856"/>
            <a:chExt cx="2607815" cy="15165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5070019" y="2148223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220634" y="2132856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951080" y="2148223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220634" y="2269272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071247" y="2284512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6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6" y="476672"/>
            <a:ext cx="864096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рівнянні </a:t>
            </a:r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1946" y="1700808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доданки із однієї частини рівності в іншу змінюючи при цьому їх знаки на протилежні.</a:t>
            </a:r>
          </a:p>
        </p:txBody>
      </p:sp>
    </p:spTree>
    <p:extLst>
      <p:ext uri="{BB962C8B-B14F-4D97-AF65-F5344CB8AC3E}">
        <p14:creationId xmlns:p14="http://schemas.microsoft.com/office/powerpoint/2010/main" val="173695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Перенести доданки, які не містять змінну у праву, а ті що містять у ліву частину рівняння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  =  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</m:oMath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21106" b="-30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4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uk-UA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4334869" y="2968554"/>
            <a:ext cx="1843232" cy="1449508"/>
            <a:chOff x="4334869" y="2968554"/>
            <a:chExt cx="1843232" cy="144950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961949" y="2968554"/>
              <a:ext cx="1216152" cy="646331"/>
              <a:chOff x="4355976" y="1102491"/>
              <a:chExt cx="1216152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355976" y="1119024"/>
                <a:ext cx="1216152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24668" y="110249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</a:t>
                </a:r>
                <a:r>
                  <a:rPr lang="uk-UA" sz="3600" dirty="0" smtClean="0"/>
                  <a:t>+</a:t>
                </a:r>
                <a:endParaRPr lang="ru-RU" sz="3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4334869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0669" y="3530903"/>
            <a:ext cx="1817033" cy="1490830"/>
            <a:chOff x="5020669" y="3530903"/>
            <a:chExt cx="1817033" cy="149083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020669" y="4375402"/>
              <a:ext cx="1216152" cy="646331"/>
              <a:chOff x="4355976" y="1996301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9745" y="199630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923302" y="3530903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411760" y="2732590"/>
            <a:ext cx="4197342" cy="1685472"/>
            <a:chOff x="2411760" y="2732590"/>
            <a:chExt cx="4197342" cy="168547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8960" y="2732590"/>
              <a:ext cx="3740142" cy="758540"/>
              <a:chOff x="4355976" y="1119024"/>
              <a:chExt cx="1216152" cy="529798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55976" y="1119024"/>
                <a:ext cx="1216152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18800" y="1197396"/>
                <a:ext cx="285742" cy="45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+</a:t>
                </a:r>
                <a:r>
                  <a:rPr lang="en-US" sz="3600" dirty="0" smtClean="0"/>
                  <a:t> </a:t>
                </a:r>
                <a:r>
                  <a:rPr lang="uk-UA" sz="3600" dirty="0"/>
                  <a:t>―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411760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97560" y="1629300"/>
            <a:ext cx="5099992" cy="168100"/>
            <a:chOff x="3097560" y="1629300"/>
            <a:chExt cx="5099992" cy="1681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097560" y="1629300"/>
              <a:ext cx="5099992" cy="31400"/>
              <a:chOff x="3097560" y="1629300"/>
              <a:chExt cx="5099992" cy="31400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097560" y="1660700"/>
                <a:ext cx="457200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792069" y="1660700"/>
                <a:ext cx="457200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966969" y="16607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7020272" y="1645000"/>
                <a:ext cx="457200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7740352" y="16293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780808" y="16450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020272" y="174360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097560" y="179740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792069" y="177835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83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6" y="476672"/>
            <a:ext cx="864096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рівнянні </a:t>
            </a:r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1946" y="1700808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доданки із однієї частини рівності в іншу змінюючи при цьому їх знаки на протилежні.</a:t>
            </a:r>
          </a:p>
        </p:txBody>
      </p:sp>
    </p:spTree>
    <p:extLst>
      <p:ext uri="{BB962C8B-B14F-4D97-AF65-F5344CB8AC3E}">
        <p14:creationId xmlns:p14="http://schemas.microsoft.com/office/powerpoint/2010/main" val="252113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Перенести доданки, які не містять змінну у праву, а ті що містять у ліву частину рівняння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  =  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21106" b="-30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4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3500263" y="2968554"/>
            <a:ext cx="2677837" cy="1449508"/>
            <a:chOff x="4296579" y="2968554"/>
            <a:chExt cx="1881523" cy="144950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731608" y="2968554"/>
              <a:ext cx="1446494" cy="646331"/>
              <a:chOff x="4125635" y="1102491"/>
              <a:chExt cx="1446494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125635" y="1119024"/>
                <a:ext cx="1446494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24668" y="1102491"/>
                <a:ext cx="6614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+ </a:t>
                </a:r>
                <a:r>
                  <a:rPr lang="uk-UA" sz="3600" dirty="0" smtClean="0"/>
                  <a:t>―</a:t>
                </a:r>
                <a:endParaRPr lang="ru-RU" sz="3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4296579" y="3503662"/>
              <a:ext cx="62708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102402" y="3490419"/>
            <a:ext cx="2042935" cy="1334772"/>
            <a:chOff x="4794767" y="3530903"/>
            <a:chExt cx="2042935" cy="133477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794767" y="4219344"/>
              <a:ext cx="1413815" cy="646331"/>
              <a:chOff x="4130074" y="1840243"/>
              <a:chExt cx="1413815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130074" y="2066202"/>
                <a:ext cx="1413815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28243" y="1840243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923302" y="3530903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812066" y="2732586"/>
            <a:ext cx="4704151" cy="1685476"/>
            <a:chOff x="2411760" y="2732586"/>
            <a:chExt cx="4704151" cy="168547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8960" y="2732586"/>
              <a:ext cx="4246951" cy="757833"/>
              <a:chOff x="4355976" y="1119023"/>
              <a:chExt cx="1380947" cy="529305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55976" y="1119023"/>
                <a:ext cx="1380947" cy="390521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82435" y="1196901"/>
                <a:ext cx="285742" cy="45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+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411760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26160" y="1650773"/>
            <a:ext cx="4451864" cy="114300"/>
            <a:chOff x="3025608" y="1629300"/>
            <a:chExt cx="4451864" cy="1143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025608" y="1629300"/>
              <a:ext cx="4451864" cy="114300"/>
              <a:chOff x="3025608" y="1629300"/>
              <a:chExt cx="4451864" cy="114300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3818857" y="1629300"/>
                <a:ext cx="599079" cy="1570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343269" y="1743600"/>
                <a:ext cx="650593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025608" y="16607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6719720" y="1645000"/>
                <a:ext cx="757752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601489" y="16450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719720" y="1743600"/>
              <a:ext cx="75775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818858" y="1733673"/>
              <a:ext cx="599079" cy="9927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328193" y="1645000"/>
              <a:ext cx="650593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3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6" y="476672"/>
            <a:ext cx="864096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рівнянні </a:t>
            </a:r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1946" y="1700808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доданки із однієї частини рівності в іншу змінюючи при цьому їх знаки на протилежні.</a:t>
            </a:r>
          </a:p>
        </p:txBody>
      </p:sp>
    </p:spTree>
    <p:extLst>
      <p:ext uri="{BB962C8B-B14F-4D97-AF65-F5344CB8AC3E}">
        <p14:creationId xmlns:p14="http://schemas.microsoft.com/office/powerpoint/2010/main" val="3845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ru-RU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𝟔𝟎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1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371" y="5155841"/>
            <a:ext cx="6227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рівняння!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49662" y="3655033"/>
            <a:ext cx="502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змінних (букв).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4727535" y="1758307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49662" y="2555967"/>
            <a:ext cx="6923774" cy="914400"/>
            <a:chOff x="1320634" y="3502778"/>
            <a:chExt cx="6923774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Є знак         (дорівнює);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3275856" y="3502778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84756" y="4316870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10" grpId="0" animBg="1"/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Перенести доданки, які не містять змінну у праву, а ті що містять у ліву частину рівняння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1−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21106" b="-30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4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uk-UA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2518564" y="2927652"/>
            <a:ext cx="2676931" cy="1490410"/>
            <a:chOff x="2518564" y="2927652"/>
            <a:chExt cx="2676931" cy="1490410"/>
          </a:xfrm>
        </p:grpSpPr>
        <p:sp>
          <p:nvSpPr>
            <p:cNvPr id="6" name="Выгнутая вверх стрелка 5"/>
            <p:cNvSpPr/>
            <p:nvPr/>
          </p:nvSpPr>
          <p:spPr>
            <a:xfrm>
              <a:off x="3162625" y="2985087"/>
              <a:ext cx="2032870" cy="365760"/>
            </a:xfrm>
            <a:prstGeom prst="curvedDown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9676" y="2927652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dirty="0" smtClean="0"/>
                <a:t>―</a:t>
              </a:r>
              <a:r>
                <a:rPr lang="en-US" sz="3600" dirty="0" smtClean="0"/>
                <a:t> </a:t>
              </a:r>
              <a:r>
                <a:rPr lang="uk-UA" sz="3600" dirty="0" smtClean="0"/>
                <a:t>+</a:t>
              </a:r>
              <a:endParaRPr lang="ru-RU" sz="36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518564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179059" y="3503662"/>
            <a:ext cx="1817033" cy="1490830"/>
            <a:chOff x="5020669" y="3530903"/>
            <a:chExt cx="1817033" cy="149083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020669" y="4375402"/>
              <a:ext cx="1216152" cy="646331"/>
              <a:chOff x="4355976" y="1996301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9745" y="199630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923302" y="3530903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89520" y="2716538"/>
            <a:ext cx="5016199" cy="1685472"/>
            <a:chOff x="2411760" y="2732590"/>
            <a:chExt cx="5016199" cy="168547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8958" y="2732590"/>
              <a:ext cx="4559001" cy="758540"/>
              <a:chOff x="4355976" y="1119024"/>
              <a:chExt cx="1482414" cy="529798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55976" y="1119024"/>
                <a:ext cx="1482414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18800" y="1197396"/>
                <a:ext cx="285742" cy="45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+</a:t>
                </a:r>
                <a:r>
                  <a:rPr lang="en-US" sz="3600" dirty="0" smtClean="0"/>
                  <a:t> </a:t>
                </a:r>
                <a:r>
                  <a:rPr lang="uk-UA" sz="3600" dirty="0"/>
                  <a:t>―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411760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886257" y="3493183"/>
            <a:ext cx="3107926" cy="1925910"/>
            <a:chOff x="4044482" y="3559274"/>
            <a:chExt cx="3107926" cy="1925910"/>
          </a:xfrm>
        </p:grpSpPr>
        <p:sp>
          <p:nvSpPr>
            <p:cNvPr id="31" name="TextBox 30"/>
            <p:cNvSpPr txBox="1"/>
            <p:nvPr/>
          </p:nvSpPr>
          <p:spPr>
            <a:xfrm>
              <a:off x="5068336" y="4838853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 </a:t>
              </a:r>
              <a:r>
                <a:rPr lang="uk-UA" sz="3600" dirty="0" smtClean="0"/>
                <a:t>―</a:t>
              </a:r>
              <a:endParaRPr lang="ru-RU" sz="36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238008" y="3559274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Выгнутая вверх стрелка 29"/>
            <p:cNvSpPr/>
            <p:nvPr/>
          </p:nvSpPr>
          <p:spPr>
            <a:xfrm>
              <a:off x="4044482" y="4655972"/>
              <a:ext cx="2831774" cy="789251"/>
            </a:xfrm>
            <a:prstGeom prst="curvedDownArrow">
              <a:avLst/>
            </a:prstGeom>
            <a:solidFill>
              <a:srgbClr val="C00000"/>
            </a:solidFill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55530" y="1658400"/>
            <a:ext cx="5850678" cy="186424"/>
            <a:chOff x="2555530" y="1658400"/>
            <a:chExt cx="5850678" cy="18642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319442" y="167548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130230" y="166024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55530" y="16911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003464" y="167548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949008" y="165840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216026" y="16754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162919" y="166070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003464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162919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130230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336250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7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6" y="476672"/>
            <a:ext cx="864096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рівнянні </a:t>
            </a:r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1946" y="1700808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доданки із однієї частини рівності в іншу змінюючи при цьому їх знаки на протилежні.</a:t>
            </a:r>
          </a:p>
        </p:txBody>
      </p:sp>
    </p:spTree>
    <p:extLst>
      <p:ext uri="{BB962C8B-B14F-4D97-AF65-F5344CB8AC3E}">
        <p14:creationId xmlns:p14="http://schemas.microsoft.com/office/powerpoint/2010/main" val="26415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Перенести доданки, які не містять змінну у праву, а ті що містять у ліву частину рівняння</a:t>
                </a:r>
                <a14:m>
                  <m:oMath xmlns:m="http://schemas.openxmlformats.org/officeDocument/2006/math">
                    <m:r>
                      <a:rPr lang="uk-UA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𝟏𝟑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l="-1704" t="-21106" b="-30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4000" b="1" i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uk-UA" sz="4000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1" y="3573983"/>
                <a:ext cx="8219256" cy="25024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2701928" y="2927652"/>
            <a:ext cx="2996867" cy="1490410"/>
            <a:chOff x="2701928" y="2927652"/>
            <a:chExt cx="2996867" cy="1490410"/>
          </a:xfrm>
        </p:grpSpPr>
        <p:sp>
          <p:nvSpPr>
            <p:cNvPr id="6" name="Выгнутая вверх стрелка 5"/>
            <p:cNvSpPr/>
            <p:nvPr/>
          </p:nvSpPr>
          <p:spPr>
            <a:xfrm>
              <a:off x="3162625" y="2985087"/>
              <a:ext cx="2536170" cy="365760"/>
            </a:xfrm>
            <a:prstGeom prst="curvedDown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39676" y="2927652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dirty="0" smtClean="0"/>
                <a:t>―</a:t>
              </a:r>
              <a:r>
                <a:rPr lang="en-US" sz="3600" dirty="0" smtClean="0"/>
                <a:t> </a:t>
              </a:r>
              <a:r>
                <a:rPr lang="uk-UA" sz="3600" dirty="0" smtClean="0"/>
                <a:t>+</a:t>
              </a:r>
              <a:endParaRPr lang="ru-RU" sz="36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701928" y="3503662"/>
              <a:ext cx="1221112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75144" y="3503662"/>
            <a:ext cx="1740039" cy="1490830"/>
            <a:chOff x="5020669" y="3530903"/>
            <a:chExt cx="1740039" cy="149083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020669" y="4375402"/>
              <a:ext cx="1216152" cy="646331"/>
              <a:chOff x="4355976" y="1996301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9745" y="199630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―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645650" y="3530903"/>
              <a:ext cx="1115058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4961" y="2716536"/>
            <a:ext cx="5376337" cy="1685474"/>
            <a:chOff x="2337201" y="2732588"/>
            <a:chExt cx="5376337" cy="168547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8959" y="2732588"/>
              <a:ext cx="4844579" cy="758541"/>
              <a:chOff x="4355976" y="1119023"/>
              <a:chExt cx="1575273" cy="529799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55976" y="1119023"/>
                <a:ext cx="1575273" cy="373164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18800" y="1197396"/>
                <a:ext cx="285742" cy="45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+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337201" y="3503662"/>
              <a:ext cx="1063515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42129" y="3493183"/>
            <a:ext cx="3018535" cy="1925910"/>
            <a:chOff x="4044482" y="3559274"/>
            <a:chExt cx="3018535" cy="1925910"/>
          </a:xfrm>
        </p:grpSpPr>
        <p:sp>
          <p:nvSpPr>
            <p:cNvPr id="31" name="TextBox 30"/>
            <p:cNvSpPr txBox="1"/>
            <p:nvPr/>
          </p:nvSpPr>
          <p:spPr>
            <a:xfrm>
              <a:off x="5068336" y="4838853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dirty="0" smtClean="0"/>
                <a:t>―</a:t>
              </a:r>
              <a:r>
                <a:rPr lang="en-US" sz="3600" dirty="0" smtClean="0"/>
                <a:t> +</a:t>
              </a:r>
              <a:endParaRPr lang="ru-RU" sz="36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194530" y="3559274"/>
              <a:ext cx="868487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Выгнутая вверх стрелка 29"/>
            <p:cNvSpPr/>
            <p:nvPr/>
          </p:nvSpPr>
          <p:spPr>
            <a:xfrm>
              <a:off x="4044482" y="4655972"/>
              <a:ext cx="2831774" cy="789251"/>
            </a:xfrm>
            <a:prstGeom prst="curvedDownArrow">
              <a:avLst/>
            </a:prstGeom>
            <a:solidFill>
              <a:srgbClr val="C00000"/>
            </a:solidFill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555530" y="1632747"/>
            <a:ext cx="6075867" cy="212077"/>
            <a:chOff x="2555530" y="1632747"/>
            <a:chExt cx="6075867" cy="212077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319442" y="167548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248519" y="1657791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55530" y="16911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460664" y="167548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8174197" y="1632747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329935" y="16754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620119" y="1651259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460664" y="1842187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592177" y="1820889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241595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336250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7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6" y="476672"/>
            <a:ext cx="864096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рівнянні </a:t>
            </a:r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1946" y="1700808"/>
            <a:ext cx="864096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переносити доданки із однієї частини рівності в іншу змінюючи при цьому їх знаки на протилежні.</a:t>
            </a:r>
          </a:p>
        </p:txBody>
      </p:sp>
    </p:spTree>
    <p:extLst>
      <p:ext uri="{BB962C8B-B14F-4D97-AF65-F5344CB8AC3E}">
        <p14:creationId xmlns:p14="http://schemas.microsoft.com/office/powerpoint/2010/main" val="29910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68952" cy="4104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 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Нагадаємо: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</a:t>
            </a:r>
          </a:p>
          <a:p>
            <a:pPr marL="0" indent="0">
              <a:buNone/>
            </a:pPr>
            <a:r>
              <a:rPr lang="uk-UA" sz="5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</a:t>
            </a: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  <a:p>
            <a:pPr marL="0" indent="0">
              <a:buNone/>
            </a:pPr>
            <a:r>
              <a:rPr lang="uk-UA" sz="6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  =  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8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530" y="1582783"/>
            <a:ext cx="8712968" cy="125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Переносимо  доданки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букви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праву, 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буквою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рівності змінюючи їх знаки на протилежні: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277614" y="1427952"/>
            <a:ext cx="2535355" cy="15367"/>
            <a:chOff x="3277614" y="1427952"/>
            <a:chExt cx="2535355" cy="15367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277614" y="1443319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355769" y="1427952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995936" y="1443319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/>
          <p:cNvGrpSpPr/>
          <p:nvPr/>
        </p:nvGrpSpPr>
        <p:grpSpPr>
          <a:xfrm>
            <a:off x="5797892" y="5106267"/>
            <a:ext cx="1205949" cy="504056"/>
            <a:chOff x="5797892" y="5106267"/>
            <a:chExt cx="1205949" cy="504056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797892" y="5106267"/>
              <a:ext cx="15077" cy="5040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40152" y="5106267"/>
                  <a:ext cx="10636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ru-RU" sz="24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uk-UA" sz="24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uk-UA" sz="24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5106267"/>
                  <a:ext cx="106368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69428" y="2806564"/>
                <a:ext cx="8219256" cy="13286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uk-UA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uk-UA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28" y="2806564"/>
                <a:ext cx="8219256" cy="13286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бъект 2"/>
          <p:cNvSpPr txBox="1">
            <a:spLocks/>
          </p:cNvSpPr>
          <p:nvPr/>
        </p:nvSpPr>
        <p:spPr>
          <a:xfrm>
            <a:off x="478386" y="4221089"/>
            <a:ext cx="8219256" cy="864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Зводимо подібні доданки і ділимо на коефіцієнт біля змінної: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бъект 2"/>
              <p:cNvSpPr txBox="1">
                <a:spLocks/>
              </p:cNvSpPr>
              <p:nvPr/>
            </p:nvSpPr>
            <p:spPr>
              <a:xfrm>
                <a:off x="478386" y="5085072"/>
                <a:ext cx="8219256" cy="886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uk-UA" b="1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ru-RU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uk-UA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uk-UA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5085072"/>
                <a:ext cx="8219256" cy="886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бъект 2"/>
              <p:cNvSpPr txBox="1">
                <a:spLocks/>
              </p:cNvSpPr>
              <p:nvPr/>
            </p:nvSpPr>
            <p:spPr>
              <a:xfrm>
                <a:off x="478386" y="5817539"/>
                <a:ext cx="8219256" cy="707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uk-UA" b="1" i="1">
                        <a:latin typeface="Cambria Math"/>
                      </a:rPr>
                      <m:t>𝟒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5817539"/>
                <a:ext cx="8219256" cy="707805"/>
              </a:xfrm>
              <a:prstGeom prst="rect">
                <a:avLst/>
              </a:prstGeom>
              <a:blipFill rotWithShape="1">
                <a:blip r:embed="rId6"/>
                <a:stretch>
                  <a:fillRect l="-1853" t="-12069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3977275" y="2347023"/>
            <a:ext cx="1649241" cy="1022112"/>
            <a:chOff x="3977275" y="2347023"/>
            <a:chExt cx="1649241" cy="102211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410364" y="2347023"/>
              <a:ext cx="1216152" cy="646331"/>
              <a:chOff x="4337312" y="936144"/>
              <a:chExt cx="1216152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337312" y="936144"/>
                <a:ext cx="1216152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06004" y="936144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</a:t>
                </a:r>
                <a:r>
                  <a:rPr lang="uk-UA" sz="3600" dirty="0" smtClean="0"/>
                  <a:t>+</a:t>
                </a:r>
                <a:endParaRPr lang="ru-RU" sz="3600" dirty="0"/>
              </a:p>
            </p:txBody>
          </p:sp>
        </p:grpSp>
        <p:sp>
          <p:nvSpPr>
            <p:cNvPr id="5" name="Овал 4"/>
            <p:cNvSpPr/>
            <p:nvPr/>
          </p:nvSpPr>
          <p:spPr>
            <a:xfrm>
              <a:off x="3977275" y="2712783"/>
              <a:ext cx="610739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371565" y="2755377"/>
            <a:ext cx="1367905" cy="979518"/>
            <a:chOff x="4371565" y="2755377"/>
            <a:chExt cx="1367905" cy="97951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371565" y="3088564"/>
              <a:ext cx="1216152" cy="646331"/>
              <a:chOff x="4355976" y="1996301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9745" y="199630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5128731" y="2755377"/>
              <a:ext cx="610739" cy="656352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318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36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  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8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08" y="1569830"/>
            <a:ext cx="8712968" cy="125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Переносимо  доданки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букви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праву, 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буквою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рівності змінюючи їх знаки на протилежні: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97892" y="5085184"/>
            <a:ext cx="922939" cy="525139"/>
            <a:chOff x="5797892" y="5085184"/>
            <a:chExt cx="922939" cy="52513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797892" y="5106267"/>
              <a:ext cx="15077" cy="5040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57480" y="5085184"/>
                  <a:ext cx="763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𝟏𝟑</m:t>
                        </m:r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80" y="5085184"/>
                  <a:ext cx="76335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291133" y="2791727"/>
                <a:ext cx="8219256" cy="1645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b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uk-UA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3" y="2791727"/>
                <a:ext cx="8219256" cy="1645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бъект 2"/>
          <p:cNvSpPr txBox="1">
            <a:spLocks/>
          </p:cNvSpPr>
          <p:nvPr/>
        </p:nvSpPr>
        <p:spPr>
          <a:xfrm>
            <a:off x="478386" y="4365104"/>
            <a:ext cx="82192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Зводимо подібні доданки і ділимо на коефіцієнт біля змінної: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бъект 2"/>
              <p:cNvSpPr txBox="1">
                <a:spLocks/>
              </p:cNvSpPr>
              <p:nvPr/>
            </p:nvSpPr>
            <p:spPr>
              <a:xfrm>
                <a:off x="478386" y="5085072"/>
                <a:ext cx="8219256" cy="886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𝟏𝟑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uk-UA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5085072"/>
                <a:ext cx="8219256" cy="8864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бъект 2"/>
              <p:cNvSpPr txBox="1">
                <a:spLocks/>
              </p:cNvSpPr>
              <p:nvPr/>
            </p:nvSpPr>
            <p:spPr>
              <a:xfrm>
                <a:off x="478386" y="5817539"/>
                <a:ext cx="8219256" cy="707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5817539"/>
                <a:ext cx="8219256" cy="707805"/>
              </a:xfrm>
              <a:prstGeom prst="rect">
                <a:avLst/>
              </a:prstGeom>
              <a:blipFill rotWithShape="1">
                <a:blip r:embed="rId6"/>
                <a:stretch>
                  <a:fillRect l="-1853" t="-12069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2555776" y="1415706"/>
            <a:ext cx="4189040" cy="220409"/>
            <a:chOff x="2327176" y="1415706"/>
            <a:chExt cx="4189040" cy="22040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197452" y="1455402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894712" y="1423021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142965" y="1443319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327176" y="1415706"/>
              <a:ext cx="457200" cy="7315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133863" y="1462717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197452" y="1628800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894712" y="1575421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3923929" y="2400651"/>
            <a:ext cx="1721813" cy="1018052"/>
            <a:chOff x="3923929" y="2400651"/>
            <a:chExt cx="1721813" cy="101805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371565" y="2400651"/>
              <a:ext cx="1274177" cy="646331"/>
              <a:chOff x="4297951" y="1102491"/>
              <a:chExt cx="1274177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297951" y="1119024"/>
                <a:ext cx="1274177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24668" y="110249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</a:t>
                </a:r>
                <a:r>
                  <a:rPr lang="uk-UA" sz="3600" dirty="0" smtClean="0"/>
                  <a:t>―</a:t>
                </a:r>
                <a:endParaRPr lang="ru-RU" sz="3600" dirty="0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3923929" y="2762351"/>
              <a:ext cx="696810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57893" y="2791337"/>
            <a:ext cx="2218427" cy="1092564"/>
            <a:chOff x="4357893" y="2791337"/>
            <a:chExt cx="2218427" cy="10925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357893" y="3138034"/>
              <a:ext cx="1739467" cy="745867"/>
              <a:chOff x="4355976" y="1996301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9745" y="1996301"/>
                <a:ext cx="614392" cy="560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―</a:t>
                </a:r>
                <a:endParaRPr lang="ru-RU" sz="3600" dirty="0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5591063" y="2791337"/>
              <a:ext cx="985257" cy="656352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297279" y="2245080"/>
            <a:ext cx="3786412" cy="1163491"/>
            <a:chOff x="3923929" y="2255212"/>
            <a:chExt cx="3786412" cy="1163491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272334" y="2255212"/>
              <a:ext cx="3438007" cy="646331"/>
              <a:chOff x="4198720" y="957052"/>
              <a:chExt cx="3438007" cy="646331"/>
            </a:xfrm>
          </p:grpSpPr>
          <p:sp>
            <p:nvSpPr>
              <p:cNvPr id="38" name="Выгнутая вверх стрелка 37"/>
              <p:cNvSpPr/>
              <p:nvPr/>
            </p:nvSpPr>
            <p:spPr>
              <a:xfrm>
                <a:off x="4198720" y="988843"/>
                <a:ext cx="3438007" cy="485479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783882" y="957052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/>
                  <a:t> +</a:t>
                </a:r>
                <a:endParaRPr lang="ru-RU" sz="3600" dirty="0"/>
              </a:p>
            </p:txBody>
          </p:sp>
        </p:grpSp>
        <p:sp>
          <p:nvSpPr>
            <p:cNvPr id="37" name="Овал 36"/>
            <p:cNvSpPr/>
            <p:nvPr/>
          </p:nvSpPr>
          <p:spPr>
            <a:xfrm>
              <a:off x="3923929" y="2762351"/>
              <a:ext cx="696810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424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2448272"/>
          </a:xfrm>
        </p:spPr>
        <p:txBody>
          <a:bodyPr>
            <a:noAutofit/>
          </a:bodyPr>
          <a:lstStyle/>
          <a:p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Рівняння,</a:t>
            </a:r>
            <a:r>
              <a:rPr lang="uk-UA" sz="8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це</a:t>
            </a:r>
            <a:endParaRPr lang="ru-RU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895" y="4132774"/>
            <a:ext cx="35044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змінні.</a:t>
            </a:r>
            <a:endParaRPr lang="ru-RU" sz="8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449701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рівність,</a:t>
            </a:r>
            <a:r>
              <a:rPr lang="uk-UA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uk-UA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  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8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08" y="1569830"/>
            <a:ext cx="8712968" cy="125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Переносимо  доданки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букви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праву, 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буквою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рівності змінюючи їх знаки на протилежні: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291133" y="2761001"/>
                <a:ext cx="8219256" cy="1645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3" y="2761001"/>
                <a:ext cx="8219256" cy="1645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478386" y="4365104"/>
                <a:ext cx="821925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Зводимо подібні доданки: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ru-RU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4365104"/>
                <a:ext cx="8219256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1853" t="-11864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бъект 2"/>
          <p:cNvSpPr txBox="1">
            <a:spLocks/>
          </p:cNvSpPr>
          <p:nvPr/>
        </p:nvSpPr>
        <p:spPr>
          <a:xfrm>
            <a:off x="478386" y="5085072"/>
            <a:ext cx="8219256" cy="88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будь-якого значення змінної отримуємо неправильну числову рівність. 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78386" y="5817539"/>
            <a:ext cx="8219256" cy="70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немає коренів.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89249" y="1400751"/>
            <a:ext cx="4241296" cy="220409"/>
            <a:chOff x="2429145" y="1415706"/>
            <a:chExt cx="4241296" cy="22040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197452" y="1455402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044080" y="1456225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142965" y="1443319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429145" y="1415706"/>
              <a:ext cx="457200" cy="7315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280588" y="1462717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197452" y="1628800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048937" y="1557322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155034" y="156381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266501" y="2761001"/>
            <a:ext cx="2218427" cy="1092563"/>
            <a:chOff x="4357893" y="2791337"/>
            <a:chExt cx="2218427" cy="109256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357893" y="3214705"/>
              <a:ext cx="1739467" cy="669195"/>
              <a:chOff x="4355976" y="2062741"/>
              <a:chExt cx="1216152" cy="57989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56855" y="2062741"/>
                <a:ext cx="614392" cy="560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5591063" y="2791337"/>
              <a:ext cx="985257" cy="656352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05886" y="2308661"/>
            <a:ext cx="3193786" cy="1131700"/>
            <a:chOff x="3923929" y="2287003"/>
            <a:chExt cx="3193786" cy="11317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272335" y="2287003"/>
              <a:ext cx="2845380" cy="646331"/>
              <a:chOff x="4198721" y="988843"/>
              <a:chExt cx="2845380" cy="646331"/>
            </a:xfrm>
          </p:grpSpPr>
          <p:sp>
            <p:nvSpPr>
              <p:cNvPr id="38" name="Выгнутая вверх стрелка 37"/>
              <p:cNvSpPr/>
              <p:nvPr/>
            </p:nvSpPr>
            <p:spPr>
              <a:xfrm>
                <a:off x="4198721" y="988844"/>
                <a:ext cx="2845380" cy="45234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71547" y="988843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</a:t>
                </a:r>
                <a:r>
                  <a:rPr lang="uk-UA" sz="3600" dirty="0" smtClean="0"/>
                  <a:t>―</a:t>
                </a:r>
                <a:endParaRPr lang="ru-RU" sz="3600" dirty="0"/>
              </a:p>
            </p:txBody>
          </p:sp>
        </p:grpSp>
        <p:sp>
          <p:nvSpPr>
            <p:cNvPr id="37" name="Овал 36"/>
            <p:cNvSpPr/>
            <p:nvPr/>
          </p:nvSpPr>
          <p:spPr>
            <a:xfrm>
              <a:off x="3923929" y="2762351"/>
              <a:ext cx="696810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71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/>
      <p:bldP spid="2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36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uk-UA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  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210146"/>
              </a:xfrm>
              <a:blipFill rotWithShape="1">
                <a:blip r:embed="rId2"/>
                <a:stretch>
                  <a:fillRect t="-8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08" y="1569830"/>
            <a:ext cx="8712968" cy="125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Переносимо  доданки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букви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праву, 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буквою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рівності змінюючи їх знаки на протилежні: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291133" y="2791727"/>
                <a:ext cx="8219256" cy="1645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b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𝟕</m:t>
                      </m:r>
                      <m:r>
                        <a:rPr lang="uk-UA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3" y="2791727"/>
                <a:ext cx="8219256" cy="1645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478386" y="4365104"/>
                <a:ext cx="8219256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Зводимо подібні доданки: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4365104"/>
                <a:ext cx="8219256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1853" t="-11864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бъект 2"/>
              <p:cNvSpPr txBox="1">
                <a:spLocks/>
              </p:cNvSpPr>
              <p:nvPr/>
            </p:nvSpPr>
            <p:spPr>
              <a:xfrm>
                <a:off x="478386" y="5085072"/>
                <a:ext cx="8219256" cy="886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будь-якого значення змінної отримуємо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правильну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числову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рівність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5085072"/>
                <a:ext cx="8219256" cy="886464"/>
              </a:xfrm>
              <a:prstGeom prst="rect">
                <a:avLst/>
              </a:prstGeom>
              <a:blipFill rotWithShape="1">
                <a:blip r:embed="rId5"/>
                <a:stretch>
                  <a:fillRect l="-1705" t="-19178" b="-13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бъект 2"/>
          <p:cNvSpPr txBox="1">
            <a:spLocks/>
          </p:cNvSpPr>
          <p:nvPr/>
        </p:nvSpPr>
        <p:spPr>
          <a:xfrm>
            <a:off x="478386" y="5817539"/>
            <a:ext cx="8219256" cy="70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розв'язком є будь-яке число.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555776" y="1415706"/>
            <a:ext cx="4189040" cy="220409"/>
            <a:chOff x="2327176" y="1415706"/>
            <a:chExt cx="4189040" cy="22040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197452" y="1455402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894712" y="1423021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142965" y="1443319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327176" y="1415706"/>
              <a:ext cx="457200" cy="7315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133863" y="1462717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197452" y="1628800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894712" y="1575421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3923929" y="2400651"/>
            <a:ext cx="1721813" cy="1018052"/>
            <a:chOff x="3923929" y="2400651"/>
            <a:chExt cx="1721813" cy="101805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371565" y="2400651"/>
              <a:ext cx="1274177" cy="646331"/>
              <a:chOff x="4297951" y="1102491"/>
              <a:chExt cx="1274177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297951" y="1119024"/>
                <a:ext cx="1274177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24668" y="110249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</a:t>
                </a:r>
                <a:r>
                  <a:rPr lang="uk-UA" sz="3600" dirty="0" smtClean="0"/>
                  <a:t>―</a:t>
                </a:r>
                <a:endParaRPr lang="ru-RU" sz="3600" dirty="0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3923929" y="2762351"/>
              <a:ext cx="696810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57893" y="2791337"/>
            <a:ext cx="2218427" cy="1092564"/>
            <a:chOff x="4357893" y="2791337"/>
            <a:chExt cx="2218427" cy="10925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357893" y="3138034"/>
              <a:ext cx="1739467" cy="745867"/>
              <a:chOff x="4355976" y="1996301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9745" y="1996301"/>
                <a:ext cx="614392" cy="560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―</a:t>
                </a:r>
                <a:endParaRPr lang="ru-RU" sz="3600" dirty="0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5591063" y="2791337"/>
              <a:ext cx="985257" cy="656352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297279" y="2245081"/>
            <a:ext cx="3786412" cy="1163490"/>
            <a:chOff x="3923929" y="2255213"/>
            <a:chExt cx="3786412" cy="116349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272334" y="2255213"/>
              <a:ext cx="3438007" cy="646331"/>
              <a:chOff x="4198720" y="957053"/>
              <a:chExt cx="3438007" cy="646331"/>
            </a:xfrm>
          </p:grpSpPr>
          <p:sp>
            <p:nvSpPr>
              <p:cNvPr id="38" name="Выгнутая вверх стрелка 37"/>
              <p:cNvSpPr/>
              <p:nvPr/>
            </p:nvSpPr>
            <p:spPr>
              <a:xfrm>
                <a:off x="4198720" y="988843"/>
                <a:ext cx="3438007" cy="485479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56522" y="957053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+</a:t>
                </a:r>
                <a:endParaRPr lang="ru-RU" sz="3600" dirty="0"/>
              </a:p>
            </p:txBody>
          </p:sp>
        </p:grpSp>
        <p:sp>
          <p:nvSpPr>
            <p:cNvPr id="37" name="Овал 36"/>
            <p:cNvSpPr/>
            <p:nvPr/>
          </p:nvSpPr>
          <p:spPr>
            <a:xfrm>
              <a:off x="3923929" y="2762351"/>
              <a:ext cx="696810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08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/>
      <p:bldP spid="2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8042" y="20929"/>
                <a:ext cx="8229600" cy="1160279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36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uk-UA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k-UA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042" y="20929"/>
                <a:ext cx="8229600" cy="1160279"/>
              </a:xfrm>
              <a:blipFill rotWithShape="1">
                <a:blip r:embed="rId2"/>
                <a:stretch>
                  <a:fillRect t="-10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5790990" y="4587041"/>
            <a:ext cx="1223277" cy="525139"/>
            <a:chOff x="5797892" y="5085184"/>
            <a:chExt cx="1223277" cy="525139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5797892" y="5106267"/>
              <a:ext cx="15077" cy="5040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957480" y="5085184"/>
                  <a:ext cx="10636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uk-UA" sz="24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ru-RU" sz="24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80" y="5085184"/>
                  <a:ext cx="106368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291133" y="2791727"/>
                <a:ext cx="8219256" cy="1645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𝟒𝐱</m:t>
                      </m:r>
                      <m:r>
                        <a:rPr lang="en-US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b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uk-UA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3" y="2791727"/>
                <a:ext cx="8219256" cy="1645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бъект 2"/>
              <p:cNvSpPr txBox="1">
                <a:spLocks/>
              </p:cNvSpPr>
              <p:nvPr/>
            </p:nvSpPr>
            <p:spPr>
              <a:xfrm>
                <a:off x="478386" y="4471831"/>
                <a:ext cx="8219256" cy="11384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ru-RU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endPara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uk-UA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4471831"/>
                <a:ext cx="8219256" cy="11384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Объект 2"/>
              <p:cNvSpPr txBox="1">
                <a:spLocks/>
              </p:cNvSpPr>
              <p:nvPr/>
            </p:nvSpPr>
            <p:spPr>
              <a:xfrm>
                <a:off x="478386" y="5610323"/>
                <a:ext cx="8219256" cy="707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𝟏𝟐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86" y="5610323"/>
                <a:ext cx="8219256" cy="707805"/>
              </a:xfrm>
              <a:prstGeom prst="rect">
                <a:avLst/>
              </a:prstGeom>
              <a:blipFill rotWithShape="1">
                <a:blip r:embed="rId6"/>
                <a:stretch>
                  <a:fillRect l="-1853" t="-12069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3558519" y="2400651"/>
            <a:ext cx="1721813" cy="1018052"/>
            <a:chOff x="3923929" y="2400651"/>
            <a:chExt cx="1721813" cy="1018052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371565" y="2400651"/>
              <a:ext cx="1274177" cy="646331"/>
              <a:chOff x="4297951" y="1102491"/>
              <a:chExt cx="1274177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297951" y="1119024"/>
                <a:ext cx="1274177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24668" y="1102491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+</a:t>
                </a:r>
                <a:endParaRPr lang="ru-RU" sz="3600" dirty="0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3923929" y="2762351"/>
              <a:ext cx="696810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919044" y="2816805"/>
            <a:ext cx="2218427" cy="1092564"/>
            <a:chOff x="4357893" y="2791337"/>
            <a:chExt cx="2218427" cy="10925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357893" y="3138034"/>
              <a:ext cx="1739467" cy="745867"/>
              <a:chOff x="4355976" y="1996301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55976" y="2276872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39745" y="1996301"/>
                <a:ext cx="614392" cy="560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―</a:t>
                </a:r>
                <a:endParaRPr lang="ru-RU" sz="3600" dirty="0"/>
              </a:p>
            </p:txBody>
          </p:sp>
        </p:grpSp>
        <p:sp>
          <p:nvSpPr>
            <p:cNvPr id="32" name="Овал 31"/>
            <p:cNvSpPr/>
            <p:nvPr/>
          </p:nvSpPr>
          <p:spPr>
            <a:xfrm>
              <a:off x="5591063" y="2791337"/>
              <a:ext cx="985257" cy="656352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51866" y="2142191"/>
            <a:ext cx="3786412" cy="1330966"/>
            <a:chOff x="3923929" y="2087737"/>
            <a:chExt cx="3786412" cy="1330966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272334" y="2087737"/>
              <a:ext cx="3438007" cy="684745"/>
              <a:chOff x="4198720" y="789577"/>
              <a:chExt cx="3438007" cy="684745"/>
            </a:xfrm>
          </p:grpSpPr>
          <p:sp>
            <p:nvSpPr>
              <p:cNvPr id="38" name="Выгнутая вверх стрелка 37"/>
              <p:cNvSpPr/>
              <p:nvPr/>
            </p:nvSpPr>
            <p:spPr>
              <a:xfrm>
                <a:off x="4198720" y="789577"/>
                <a:ext cx="3438007" cy="684745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110088" y="808783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+</a:t>
                </a:r>
                <a:endParaRPr lang="ru-RU" sz="3600" dirty="0"/>
              </a:p>
            </p:txBody>
          </p:sp>
        </p:grpSp>
        <p:sp>
          <p:nvSpPr>
            <p:cNvPr id="37" name="Овал 36"/>
            <p:cNvSpPr/>
            <p:nvPr/>
          </p:nvSpPr>
          <p:spPr>
            <a:xfrm>
              <a:off x="3923929" y="2762351"/>
              <a:ext cx="696810" cy="656352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91680" y="1921344"/>
            <a:ext cx="4902991" cy="220847"/>
            <a:chOff x="1691680" y="1921344"/>
            <a:chExt cx="4902991" cy="220847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386443" y="1921344"/>
              <a:ext cx="610073" cy="7315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240270" y="1929097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560177" y="1928659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555776" y="1921782"/>
              <a:ext cx="644495" cy="7316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137471" y="1928659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691680" y="2134876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251462" y="2121893"/>
              <a:ext cx="621504" cy="12983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691680" y="1970457"/>
              <a:ext cx="610073" cy="7315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0955" y="1239560"/>
                <a:ext cx="52073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/>
                        </a:rPr>
                        <m:t>−</m:t>
                      </m:r>
                      <m:r>
                        <a:rPr lang="en-US" sz="3200" b="1">
                          <a:latin typeface="Cambria Math"/>
                        </a:rPr>
                        <m:t>𝟒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𝟐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𝟓</m:t>
                      </m:r>
                      <m:r>
                        <a:rPr lang="en-US" sz="3200" b="1" i="1">
                          <a:latin typeface="Cambria Math"/>
                        </a:rPr>
                        <m:t>  =</m:t>
                      </m:r>
                      <m:r>
                        <a:rPr lang="en-US" sz="3200" b="1" i="1">
                          <a:latin typeface="Cambria Math"/>
                        </a:rPr>
                        <m:t>𝟔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𝟑</m:t>
                      </m:r>
                      <m:r>
                        <a:rPr lang="en-US" sz="3200" b="1" i="1">
                          <a:latin typeface="Cambria Math"/>
                        </a:rPr>
                        <m:t>𝒙</m:t>
                      </m:r>
                      <m:r>
                        <a:rPr lang="en-US" sz="3200" b="1" i="1">
                          <a:latin typeface="Cambria Math"/>
                        </a:rPr>
                        <m:t>−</m:t>
                      </m:r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955" y="1239560"/>
                <a:ext cx="520732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8042" y="1389162"/>
                <a:ext cx="8229600" cy="88771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  =  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042" y="1389162"/>
                <a:ext cx="8229600" cy="88771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12141" y="2962239"/>
                <a:ext cx="8219256" cy="1834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sz="4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uk-UA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1" y="2962239"/>
                <a:ext cx="8219256" cy="18349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4342849" y="2513716"/>
            <a:ext cx="1861546" cy="1308500"/>
            <a:chOff x="4334869" y="3109562"/>
            <a:chExt cx="1861546" cy="13085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980263" y="3109562"/>
              <a:ext cx="1216152" cy="646331"/>
              <a:chOff x="4374290" y="1243499"/>
              <a:chExt cx="1216152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374290" y="1301903"/>
                <a:ext cx="1216152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24668" y="1243499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</a:t>
                </a:r>
                <a:r>
                  <a:rPr lang="uk-UA" sz="3600" dirty="0" smtClean="0"/>
                  <a:t>+</a:t>
                </a:r>
                <a:endParaRPr lang="ru-RU" sz="3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4334869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6838" y="2930802"/>
            <a:ext cx="1857439" cy="1281006"/>
            <a:chOff x="4980263" y="3530903"/>
            <a:chExt cx="1857439" cy="128100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980263" y="4122137"/>
              <a:ext cx="1216152" cy="689772"/>
              <a:chOff x="4315570" y="1743036"/>
              <a:chExt cx="1216152" cy="689772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315570" y="2067048"/>
                <a:ext cx="1216152" cy="36576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51052" y="1743036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923302" y="3530903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406451" y="2248955"/>
            <a:ext cx="4230636" cy="1573261"/>
            <a:chOff x="2411760" y="2844801"/>
            <a:chExt cx="4230636" cy="157326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902254" y="2844801"/>
              <a:ext cx="3740142" cy="658862"/>
              <a:chOff x="4366802" y="1197396"/>
              <a:chExt cx="1216152" cy="460178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66802" y="1291814"/>
                <a:ext cx="1216152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18800" y="1197396"/>
                <a:ext cx="285742" cy="45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+</a:t>
                </a:r>
                <a:r>
                  <a:rPr lang="en-US" sz="3600" dirty="0" smtClean="0"/>
                  <a:t> </a:t>
                </a:r>
                <a:r>
                  <a:rPr lang="uk-UA" sz="3600" dirty="0"/>
                  <a:t>―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411760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885795" y="2124472"/>
            <a:ext cx="5557192" cy="168100"/>
            <a:chOff x="3097560" y="1629300"/>
            <a:chExt cx="5557192" cy="16810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097560" y="1629300"/>
              <a:ext cx="5557192" cy="31400"/>
              <a:chOff x="3097560" y="1629300"/>
              <a:chExt cx="5557192" cy="31400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097560" y="1660700"/>
                <a:ext cx="457200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20669" y="1660700"/>
                <a:ext cx="457200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4075416" y="16607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7416160" y="1645000"/>
                <a:ext cx="457200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8197552" y="16293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5971408" y="16450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416160" y="174360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097560" y="179740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020669" y="177835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Заголовок 1"/>
              <p:cNvSpPr txBox="1">
                <a:spLocks/>
              </p:cNvSpPr>
              <p:nvPr/>
            </p:nvSpPr>
            <p:spPr>
              <a:xfrm>
                <a:off x="468042" y="20929"/>
                <a:ext cx="8229600" cy="13918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smtClean="0">
                          <a:latin typeface="Cambria Math"/>
                        </a:rPr>
                        <m:t>−</m:t>
                      </m:r>
                      <m:r>
                        <a:rPr lang="uk-UA" sz="3600" b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uk-UA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𝟒</m:t>
                      </m:r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uk-UA" sz="3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2" y="20929"/>
                <a:ext cx="8229600" cy="1391847"/>
              </a:xfrm>
              <a:prstGeom prst="rect">
                <a:avLst/>
              </a:prstGeom>
              <a:blipFill rotWithShape="1">
                <a:blip r:embed="rId4"/>
                <a:stretch>
                  <a:fillRect t="-4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378957" y="4669013"/>
                <a:ext cx="240803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957" y="4669013"/>
                <a:ext cx="240803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Группа 33"/>
          <p:cNvGrpSpPr/>
          <p:nvPr/>
        </p:nvGrpSpPr>
        <p:grpSpPr>
          <a:xfrm>
            <a:off x="6041085" y="4562362"/>
            <a:ext cx="1695901" cy="859632"/>
            <a:chOff x="5797892" y="5085184"/>
            <a:chExt cx="1398665" cy="525139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797892" y="5106267"/>
              <a:ext cx="15077" cy="5040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957480" y="5085184"/>
                  <a:ext cx="1239077" cy="394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6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uk-UA" sz="3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𝟗</m:t>
                            </m:r>
                          </m:e>
                        </m:d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80" y="5085184"/>
                  <a:ext cx="1239077" cy="3948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547528" y="5205479"/>
                <a:ext cx="1443023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528" y="5205479"/>
                <a:ext cx="1443023" cy="11310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Объект 2"/>
              <p:cNvSpPr txBox="1">
                <a:spLocks/>
              </p:cNvSpPr>
              <p:nvPr/>
            </p:nvSpPr>
            <p:spPr>
              <a:xfrm>
                <a:off x="408793" y="5982589"/>
                <a:ext cx="7521409" cy="7078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3" y="5982589"/>
                <a:ext cx="7521409" cy="707805"/>
              </a:xfrm>
              <a:prstGeom prst="rect">
                <a:avLst/>
              </a:prstGeom>
              <a:blipFill rotWithShape="1">
                <a:blip r:embed="rId8"/>
                <a:stretch>
                  <a:fillRect l="-1864" t="-4274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9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  <p:bldP spid="4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12141" y="1412776"/>
                <a:ext cx="8229600" cy="64807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  = 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2141" y="1412776"/>
                <a:ext cx="8229600" cy="64807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384757" y="2564905"/>
                <a:ext cx="8219256" cy="15841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40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18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4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7" y="2564905"/>
                <a:ext cx="8219256" cy="1584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3458963" y="2135475"/>
            <a:ext cx="2664146" cy="1333586"/>
            <a:chOff x="4296579" y="3084476"/>
            <a:chExt cx="1871903" cy="133358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721988" y="3084476"/>
              <a:ext cx="1446494" cy="646331"/>
              <a:chOff x="4116015" y="1218413"/>
              <a:chExt cx="1446494" cy="646331"/>
            </a:xfrm>
          </p:grpSpPr>
          <p:sp>
            <p:nvSpPr>
              <p:cNvPr id="6" name="Выгнутая вверх стрелка 5"/>
              <p:cNvSpPr/>
              <p:nvPr/>
            </p:nvSpPr>
            <p:spPr>
              <a:xfrm>
                <a:off x="4116015" y="1401795"/>
                <a:ext cx="1446494" cy="235804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24668" y="1218413"/>
                <a:ext cx="6614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+ </a:t>
                </a:r>
                <a:r>
                  <a:rPr lang="uk-UA" sz="3600" dirty="0" smtClean="0"/>
                  <a:t>―</a:t>
                </a:r>
                <a:endParaRPr lang="ru-RU" sz="3600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4296579" y="3503662"/>
              <a:ext cx="62708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809766" y="2493242"/>
            <a:ext cx="2335571" cy="1146233"/>
            <a:chOff x="4502131" y="3530903"/>
            <a:chExt cx="2335571" cy="1146233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502131" y="4030805"/>
              <a:ext cx="1706451" cy="646331"/>
              <a:chOff x="3837438" y="1651704"/>
              <a:chExt cx="1706451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3837438" y="2066202"/>
                <a:ext cx="1706451" cy="182880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72014" y="1651704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923302" y="3530903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67333" y="2135475"/>
            <a:ext cx="4704151" cy="1272167"/>
            <a:chOff x="2411760" y="3145895"/>
            <a:chExt cx="4704151" cy="1272167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8960" y="3145895"/>
              <a:ext cx="4246951" cy="646331"/>
              <a:chOff x="4355976" y="1407697"/>
              <a:chExt cx="1380947" cy="451427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55976" y="1438149"/>
                <a:ext cx="1380947" cy="195261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31005" y="1407697"/>
                <a:ext cx="285742" cy="451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+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411760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66809" y="1988840"/>
            <a:ext cx="4900204" cy="118476"/>
            <a:chOff x="3025608" y="1629300"/>
            <a:chExt cx="4900204" cy="11847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025608" y="1629300"/>
              <a:ext cx="4900204" cy="114300"/>
              <a:chOff x="3025608" y="1629300"/>
              <a:chExt cx="4900204" cy="114300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3818857" y="1629300"/>
                <a:ext cx="599079" cy="1570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343269" y="1743600"/>
                <a:ext cx="650593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025608" y="16607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7168060" y="1645000"/>
                <a:ext cx="757752" cy="0"/>
              </a:xfrm>
              <a:prstGeom prst="line">
                <a:avLst/>
              </a:prstGeom>
              <a:ln w="508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601489" y="1645000"/>
                <a:ext cx="457200" cy="0"/>
              </a:xfrm>
              <a:prstGeom prst="line">
                <a:avLst/>
              </a:prstGeom>
              <a:ln w="508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168060" y="1747776"/>
              <a:ext cx="757752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818858" y="1733673"/>
              <a:ext cx="599079" cy="9927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328193" y="1645000"/>
              <a:ext cx="650593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Заголовок 1"/>
              <p:cNvSpPr txBox="1">
                <a:spLocks/>
              </p:cNvSpPr>
              <p:nvPr/>
            </p:nvSpPr>
            <p:spPr>
              <a:xfrm>
                <a:off x="468042" y="188640"/>
                <a:ext cx="8229600" cy="12241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𝟓</m:t>
                      </m:r>
                      <m:d>
                        <m:dPr>
                          <m:ctrlPr>
                            <a:rPr lang="uk-UA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𝟏𝟒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2" y="188640"/>
                <a:ext cx="8229600" cy="1224136"/>
              </a:xfrm>
              <a:prstGeom prst="rect">
                <a:avLst/>
              </a:prstGeom>
              <a:blipFill rotWithShape="1">
                <a:blip r:embed="rId4"/>
                <a:stretch>
                  <a:fillRect t="-12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3378957" y="4022682"/>
                <a:ext cx="23391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957" y="4022682"/>
                <a:ext cx="233910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34"/>
          <p:cNvGrpSpPr/>
          <p:nvPr/>
        </p:nvGrpSpPr>
        <p:grpSpPr>
          <a:xfrm>
            <a:off x="6811435" y="3916031"/>
            <a:ext cx="1971618" cy="859632"/>
            <a:chOff x="5797892" y="5085184"/>
            <a:chExt cx="1626058" cy="525139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5797892" y="5106267"/>
              <a:ext cx="15077" cy="5040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957480" y="5085184"/>
                  <a:ext cx="1466470" cy="394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6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uk-UA" sz="3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𝟏𝟖</m:t>
                            </m:r>
                          </m:e>
                        </m:d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80" y="5085184"/>
                  <a:ext cx="1466470" cy="3948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971290" y="4562362"/>
                <a:ext cx="1864613" cy="1131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290" y="4562362"/>
                <a:ext cx="1864613" cy="11310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Объект 2"/>
              <p:cNvSpPr txBox="1">
                <a:spLocks/>
              </p:cNvSpPr>
              <p:nvPr/>
            </p:nvSpPr>
            <p:spPr>
              <a:xfrm>
                <a:off x="408793" y="5693377"/>
                <a:ext cx="7521409" cy="997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3" y="5693377"/>
                <a:ext cx="7521409" cy="997017"/>
              </a:xfrm>
              <a:prstGeom prst="rect">
                <a:avLst/>
              </a:prstGeom>
              <a:blipFill rotWithShape="1">
                <a:blip r:embed="rId8"/>
                <a:stretch>
                  <a:fillRect l="-2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Группа 40"/>
          <p:cNvGrpSpPr/>
          <p:nvPr/>
        </p:nvGrpSpPr>
        <p:grpSpPr>
          <a:xfrm>
            <a:off x="6811435" y="3911636"/>
            <a:ext cx="1971618" cy="859632"/>
            <a:chOff x="5797892" y="5085184"/>
            <a:chExt cx="1626058" cy="525139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5797892" y="5106267"/>
              <a:ext cx="15077" cy="5040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957480" y="5085184"/>
                  <a:ext cx="1466470" cy="394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6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uk-UA" sz="3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𝟏𝟖</m:t>
                            </m:r>
                          </m:e>
                        </m:d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80" y="5085184"/>
                  <a:ext cx="1466470" cy="3948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99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8" grpId="0"/>
      <p:bldP spid="3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2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</p:spPr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 є рівнянням</a:t>
                </a:r>
                <a:b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uk-UA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uk-UA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714202"/>
              </a:xfrm>
              <a:blipFill rotWithShape="1">
                <a:blip r:embed="rId2"/>
                <a:stretch>
                  <a:fillRect b="-21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8423" y="1930878"/>
            <a:ext cx="642215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Перевіряємо наявність двох речей: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4941168"/>
            <a:ext cx="6227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це </a:t>
            </a:r>
            <a:r>
              <a:rPr lang="uk-UA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рівняння!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12540" y="2547037"/>
            <a:ext cx="404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Є змінна (буква);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212540" y="3402470"/>
            <a:ext cx="6923774" cy="914400"/>
            <a:chOff x="1320634" y="3469696"/>
            <a:chExt cx="6923774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1320634" y="3678514"/>
              <a:ext cx="6923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Немає знака           (дорівнює).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Равно 10"/>
            <p:cNvSpPr/>
            <p:nvPr/>
          </p:nvSpPr>
          <p:spPr>
            <a:xfrm>
              <a:off x="4505048" y="3469696"/>
              <a:ext cx="914400" cy="91440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84756" y="4316870"/>
            <a:ext cx="1359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684756" y="1700808"/>
            <a:ext cx="1527411" cy="978408"/>
            <a:chOff x="3684756" y="1700808"/>
            <a:chExt cx="1527411" cy="978408"/>
          </a:xfrm>
        </p:grpSpPr>
        <p:sp>
          <p:nvSpPr>
            <p:cNvPr id="10" name="Стрелка вверх 9"/>
            <p:cNvSpPr/>
            <p:nvPr/>
          </p:nvSpPr>
          <p:spPr>
            <a:xfrm>
              <a:off x="4727535" y="170080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верх 13"/>
            <p:cNvSpPr/>
            <p:nvPr/>
          </p:nvSpPr>
          <p:spPr>
            <a:xfrm>
              <a:off x="3684756" y="1700808"/>
              <a:ext cx="484632" cy="978408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58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38707" y="1395156"/>
                <a:ext cx="8229600" cy="521676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1−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8707" y="1395156"/>
                <a:ext cx="8229600" cy="5216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73102" y="2821253"/>
                <a:ext cx="8219256" cy="17598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  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uk-UA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uk-UA" sz="4000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uk-UA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2" y="2821253"/>
                <a:ext cx="8219256" cy="17598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2788750" y="2416964"/>
            <a:ext cx="2649586" cy="1195496"/>
            <a:chOff x="2518564" y="3222566"/>
            <a:chExt cx="2649586" cy="1195496"/>
          </a:xfrm>
        </p:grpSpPr>
        <p:sp>
          <p:nvSpPr>
            <p:cNvPr id="6" name="Выгнутая вверх стрелка 5"/>
            <p:cNvSpPr/>
            <p:nvPr/>
          </p:nvSpPr>
          <p:spPr>
            <a:xfrm>
              <a:off x="3135280" y="3222566"/>
              <a:ext cx="2032870" cy="365760"/>
            </a:xfrm>
            <a:prstGeom prst="curvedDown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12332" y="3238898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dirty="0" smtClean="0"/>
                <a:t>―</a:t>
              </a:r>
              <a:r>
                <a:rPr lang="en-US" sz="3600" dirty="0" smtClean="0"/>
                <a:t> </a:t>
              </a:r>
              <a:r>
                <a:rPr lang="uk-UA" sz="3600" dirty="0" smtClean="0"/>
                <a:t>+</a:t>
              </a:r>
              <a:endParaRPr lang="ru-RU" sz="36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518564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11802" y="2794047"/>
            <a:ext cx="2098966" cy="1160057"/>
            <a:chOff x="4738736" y="3530903"/>
            <a:chExt cx="2098966" cy="116005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738736" y="3979416"/>
              <a:ext cx="1452368" cy="711544"/>
              <a:chOff x="4074043" y="1600315"/>
              <a:chExt cx="1452368" cy="711544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074043" y="1923480"/>
                <a:ext cx="1452368" cy="388379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20263" y="1600315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― +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923302" y="3530903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38821" y="2155125"/>
            <a:ext cx="5016199" cy="1466079"/>
            <a:chOff x="2411760" y="2951983"/>
            <a:chExt cx="5016199" cy="1466079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868958" y="2951983"/>
              <a:ext cx="4559001" cy="688778"/>
              <a:chOff x="4355976" y="1272257"/>
              <a:chExt cx="1482414" cy="481073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55976" y="1272257"/>
                <a:ext cx="1482414" cy="365760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95140" y="1301904"/>
                <a:ext cx="285742" cy="45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+</a:t>
                </a:r>
                <a:r>
                  <a:rPr lang="en-US" sz="3600" dirty="0" smtClean="0"/>
                  <a:t> </a:t>
                </a:r>
                <a:r>
                  <a:rPr lang="uk-UA" sz="3600" dirty="0"/>
                  <a:t>―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411760" y="3503662"/>
              <a:ext cx="914400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59550" y="2706804"/>
            <a:ext cx="3609870" cy="1419863"/>
            <a:chOff x="3542538" y="3559274"/>
            <a:chExt cx="3609870" cy="1419863"/>
          </a:xfrm>
        </p:grpSpPr>
        <p:sp>
          <p:nvSpPr>
            <p:cNvPr id="31" name="TextBox 30"/>
            <p:cNvSpPr txBox="1"/>
            <p:nvPr/>
          </p:nvSpPr>
          <p:spPr>
            <a:xfrm>
              <a:off x="5460369" y="4332806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+ </a:t>
              </a:r>
              <a:r>
                <a:rPr lang="uk-UA" sz="3600" dirty="0" smtClean="0"/>
                <a:t>―</a:t>
              </a:r>
              <a:endParaRPr lang="ru-RU" sz="36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238008" y="3559274"/>
              <a:ext cx="914400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Выгнутая вверх стрелка 29"/>
            <p:cNvSpPr/>
            <p:nvPr/>
          </p:nvSpPr>
          <p:spPr>
            <a:xfrm>
              <a:off x="3542538" y="4465951"/>
              <a:ext cx="3333718" cy="395552"/>
            </a:xfrm>
            <a:prstGeom prst="curvedDownArrow">
              <a:avLst/>
            </a:prstGeom>
            <a:solidFill>
              <a:srgbClr val="C00000"/>
            </a:solidFill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79430" y="2000416"/>
            <a:ext cx="5850678" cy="186424"/>
            <a:chOff x="2555530" y="1658400"/>
            <a:chExt cx="5850678" cy="18642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319442" y="167548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130230" y="166024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55530" y="16911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003464" y="167548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949008" y="165840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216026" y="16754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162919" y="166070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003464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162919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130230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336250" y="1844824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Заголовок 1"/>
              <p:cNvSpPr txBox="1">
                <a:spLocks/>
              </p:cNvSpPr>
              <p:nvPr/>
            </p:nvSpPr>
            <p:spPr>
              <a:xfrm>
                <a:off x="620442" y="341040"/>
                <a:ext cx="8229600" cy="999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1</m:t>
                      </m:r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𝟑</m:t>
                      </m:r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𝟕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42" y="341040"/>
                <a:ext cx="8229600" cy="999728"/>
              </a:xfrm>
              <a:prstGeom prst="rect">
                <a:avLst/>
              </a:prstGeom>
              <a:blipFill rotWithShape="1">
                <a:blip r:embed="rId4"/>
                <a:stretch>
                  <a:fillRect t="-21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277662" y="4444684"/>
                <a:ext cx="171874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662" y="4444684"/>
                <a:ext cx="171874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Группа 41"/>
          <p:cNvGrpSpPr/>
          <p:nvPr/>
        </p:nvGrpSpPr>
        <p:grpSpPr>
          <a:xfrm>
            <a:off x="5346640" y="4441437"/>
            <a:ext cx="994757" cy="646331"/>
            <a:chOff x="5787908" y="5085184"/>
            <a:chExt cx="766091" cy="394836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5787908" y="5106267"/>
              <a:ext cx="9985" cy="37375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957480" y="5085184"/>
                  <a:ext cx="596519" cy="394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6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sz="36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80" y="5085184"/>
                  <a:ext cx="596519" cy="3948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270280" y="5087768"/>
                <a:ext cx="18902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3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280" y="5087768"/>
                <a:ext cx="1890261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Объект 2"/>
              <p:cNvSpPr txBox="1">
                <a:spLocks/>
              </p:cNvSpPr>
              <p:nvPr/>
            </p:nvSpPr>
            <p:spPr>
              <a:xfrm>
                <a:off x="408793" y="5693377"/>
                <a:ext cx="7521409" cy="7599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3" y="5693377"/>
                <a:ext cx="7521409" cy="759959"/>
              </a:xfrm>
              <a:prstGeom prst="rect">
                <a:avLst/>
              </a:prstGeom>
              <a:blipFill rotWithShape="1">
                <a:blip r:embed="rId8"/>
                <a:stretch>
                  <a:fillRect l="-2431" t="-12800" b="-1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5" grpId="0"/>
      <p:bldP spid="4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43735" y="1226011"/>
                <a:ext cx="8229600" cy="54319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3735" y="1226011"/>
                <a:ext cx="8229600" cy="54319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12141" y="2482089"/>
                <a:ext cx="8219256" cy="18830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uk-UA" sz="4000" b="1" dirty="0" smtClean="0">
                  <a:solidFill>
                    <a:srgbClr val="C00000"/>
                  </a:solidFill>
                  <a:latin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uk-UA" sz="4000" b="1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1" y="2482089"/>
                <a:ext cx="8219256" cy="18830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Группа 38"/>
          <p:cNvGrpSpPr/>
          <p:nvPr/>
        </p:nvGrpSpPr>
        <p:grpSpPr>
          <a:xfrm>
            <a:off x="2640583" y="2057423"/>
            <a:ext cx="2825400" cy="1223620"/>
            <a:chOff x="2701928" y="3194442"/>
            <a:chExt cx="2825400" cy="1223620"/>
          </a:xfrm>
        </p:grpSpPr>
        <p:sp>
          <p:nvSpPr>
            <p:cNvPr id="6" name="Выгнутая вверх стрелка 5"/>
            <p:cNvSpPr/>
            <p:nvPr/>
          </p:nvSpPr>
          <p:spPr>
            <a:xfrm>
              <a:off x="3254229" y="3228883"/>
              <a:ext cx="2273099" cy="277524"/>
            </a:xfrm>
            <a:prstGeom prst="curvedDownArrow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48315" y="3194442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dirty="0" smtClean="0"/>
                <a:t>―</a:t>
              </a:r>
              <a:r>
                <a:rPr lang="en-US" sz="3600" dirty="0" smtClean="0"/>
                <a:t> </a:t>
              </a:r>
              <a:r>
                <a:rPr lang="uk-UA" sz="3600" dirty="0" smtClean="0"/>
                <a:t>+</a:t>
              </a:r>
              <a:endParaRPr lang="ru-RU" sz="36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701928" y="3503662"/>
              <a:ext cx="1221112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65737" y="2482089"/>
            <a:ext cx="1806665" cy="1103531"/>
            <a:chOff x="4954043" y="3530903"/>
            <a:chExt cx="1806665" cy="110353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954043" y="3988103"/>
              <a:ext cx="1216152" cy="646331"/>
              <a:chOff x="4289350" y="1609002"/>
              <a:chExt cx="1216152" cy="646331"/>
            </a:xfrm>
          </p:grpSpPr>
          <p:sp>
            <p:nvSpPr>
              <p:cNvPr id="7" name="Выгнутая вверх стрелка 6"/>
              <p:cNvSpPr/>
              <p:nvPr/>
            </p:nvSpPr>
            <p:spPr>
              <a:xfrm>
                <a:off x="4289350" y="2062877"/>
                <a:ext cx="1216152" cy="192456"/>
              </a:xfrm>
              <a:prstGeom prst="curvedDownArrow">
                <a:avLst/>
              </a:prstGeom>
              <a:solidFill>
                <a:srgbClr val="C00000"/>
              </a:solidFill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45018" y="1609002"/>
                <a:ext cx="8787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+ ―</a:t>
                </a:r>
                <a:endParaRPr lang="ru-RU" sz="3600" dirty="0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5645650" y="3530903"/>
              <a:ext cx="1115058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55576" y="1926358"/>
            <a:ext cx="5210178" cy="1368631"/>
            <a:chOff x="2574021" y="3049431"/>
            <a:chExt cx="5210178" cy="1368631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939620" y="3049431"/>
              <a:ext cx="4844579" cy="652953"/>
              <a:chOff x="4378952" y="1340321"/>
              <a:chExt cx="1575273" cy="456052"/>
            </a:xfrm>
          </p:grpSpPr>
          <p:sp>
            <p:nvSpPr>
              <p:cNvPr id="18" name="Выгнутая вверх стрелка 17"/>
              <p:cNvSpPr/>
              <p:nvPr/>
            </p:nvSpPr>
            <p:spPr>
              <a:xfrm>
                <a:off x="4378952" y="1340321"/>
                <a:ext cx="1575273" cy="303874"/>
              </a:xfrm>
              <a:prstGeom prst="curvedDown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27272" y="1344947"/>
                <a:ext cx="285742" cy="451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/>
                  <a:t>―</a:t>
                </a:r>
                <a:r>
                  <a:rPr lang="en-US" sz="3600" dirty="0" smtClean="0"/>
                  <a:t> +</a:t>
                </a:r>
                <a:endParaRPr lang="ru-RU" sz="3600" dirty="0"/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2574021" y="3503662"/>
              <a:ext cx="826695" cy="9144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130276" y="2454849"/>
            <a:ext cx="3260880" cy="1401395"/>
            <a:chOff x="3802137" y="3559274"/>
            <a:chExt cx="3260880" cy="1401395"/>
          </a:xfrm>
        </p:grpSpPr>
        <p:sp>
          <p:nvSpPr>
            <p:cNvPr id="31" name="TextBox 30"/>
            <p:cNvSpPr txBox="1"/>
            <p:nvPr/>
          </p:nvSpPr>
          <p:spPr>
            <a:xfrm>
              <a:off x="5355756" y="4314338"/>
              <a:ext cx="8787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dirty="0" smtClean="0"/>
                <a:t>―</a:t>
              </a:r>
              <a:r>
                <a:rPr lang="en-US" sz="3600" dirty="0" smtClean="0"/>
                <a:t> +</a:t>
              </a:r>
              <a:endParaRPr lang="ru-RU" sz="36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194530" y="3559274"/>
              <a:ext cx="868487" cy="9144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Выгнутая вверх стрелка 29"/>
            <p:cNvSpPr/>
            <p:nvPr/>
          </p:nvSpPr>
          <p:spPr>
            <a:xfrm>
              <a:off x="3802137" y="4421133"/>
              <a:ext cx="2787130" cy="539536"/>
            </a:xfrm>
            <a:prstGeom prst="curvedDownArrow">
              <a:avLst/>
            </a:prstGeom>
            <a:solidFill>
              <a:srgbClr val="C00000"/>
            </a:solidFill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648071" y="1738794"/>
            <a:ext cx="6075867" cy="134422"/>
            <a:chOff x="2555530" y="1632747"/>
            <a:chExt cx="6075867" cy="15152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319442" y="167548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248519" y="1657791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55530" y="16911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460664" y="1632747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8174197" y="1632747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329935" y="1675480"/>
              <a:ext cx="457200" cy="0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620119" y="1651259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460664" y="176915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6636513" y="1769150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241595" y="1784269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319442" y="1784269"/>
              <a:ext cx="457200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Заголовок 1"/>
              <p:cNvSpPr txBox="1">
                <a:spLocks/>
              </p:cNvSpPr>
              <p:nvPr/>
            </p:nvSpPr>
            <p:spPr>
              <a:xfrm>
                <a:off x="620442" y="341040"/>
                <a:ext cx="8229600" cy="92772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5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Розв'яжіть рівняння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/>
                        </a:rPr>
                        <m:t>−</m:t>
                      </m:r>
                      <m:r>
                        <a:rPr lang="en-US" sz="3600" b="1" i="0" smtClean="0">
                          <a:latin typeface="Cambria Math"/>
                        </a:rPr>
                        <m:t>𝟖</m:t>
                      </m:r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𝟔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=−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𝒙</m:t>
                      </m:r>
                      <m:r>
                        <a:rPr lang="en-US" sz="3600" b="1" i="1" smtClean="0">
                          <a:latin typeface="Cambria Math"/>
                        </a:rPr>
                        <m:t>+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42" y="341040"/>
                <a:ext cx="8229600" cy="927720"/>
              </a:xfrm>
              <a:prstGeom prst="rect">
                <a:avLst/>
              </a:prstGeom>
              <a:blipFill rotWithShape="1">
                <a:blip r:embed="rId4"/>
                <a:stretch>
                  <a:fillRect t="-13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94982" y="4344994"/>
                <a:ext cx="20633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82" y="4344994"/>
                <a:ext cx="206338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/>
          <p:cNvGrpSpPr/>
          <p:nvPr/>
        </p:nvGrpSpPr>
        <p:grpSpPr>
          <a:xfrm>
            <a:off x="6234587" y="4331875"/>
            <a:ext cx="1695901" cy="859632"/>
            <a:chOff x="5797892" y="5085184"/>
            <a:chExt cx="1398665" cy="525139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>
              <a:off x="5797892" y="5106267"/>
              <a:ext cx="15077" cy="5040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957480" y="5085184"/>
                  <a:ext cx="1239077" cy="394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3600" b="1" i="1" smtClean="0">
                            <a:latin typeface="Cambria Math"/>
                            <a:ea typeface="Cambria Math"/>
                          </a:rPr>
                          <m:t>:</m:t>
                        </m:r>
                        <m:d>
                          <m:dPr>
                            <m:ctrlPr>
                              <a:rPr lang="uk-UA" sz="36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ru-RU" sz="36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480" y="5085184"/>
                  <a:ext cx="1239077" cy="3948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994982" y="4991325"/>
                <a:ext cx="206338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𝟐𝟔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82" y="4991325"/>
                <a:ext cx="206338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Объект 2"/>
              <p:cNvSpPr txBox="1">
                <a:spLocks/>
              </p:cNvSpPr>
              <p:nvPr/>
            </p:nvSpPr>
            <p:spPr>
              <a:xfrm>
                <a:off x="408793" y="5693377"/>
                <a:ext cx="7521409" cy="7599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𝟐𝟔</m:t>
                    </m:r>
                  </m:oMath>
                </a14:m>
                <a:r>
                  <a:rPr lang="ru-RU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3" y="5693377"/>
                <a:ext cx="7521409" cy="759959"/>
              </a:xfrm>
              <a:prstGeom prst="rect">
                <a:avLst/>
              </a:prstGeom>
              <a:blipFill rotWithShape="1">
                <a:blip r:embed="rId8"/>
                <a:stretch>
                  <a:fillRect l="-2431" t="-12800" b="-13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327" y="980728"/>
            <a:ext cx="8640960" cy="936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Розв'язати рівняння, – це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4197" y="270892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5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всі його корені </a:t>
            </a:r>
            <a:r>
              <a:rPr lang="uk-UA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4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6327" y="4581128"/>
            <a:ext cx="864096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sz="6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показати, що їх немає.</a:t>
            </a:r>
            <a:endParaRPr lang="ru-RU" sz="60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9027</TotalTime>
  <Words>3480</Words>
  <Application>Microsoft Office PowerPoint</Application>
  <PresentationFormat>Экран (4:3)</PresentationFormat>
  <Paragraphs>626</Paragraphs>
  <Slides>93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 Office</vt:lpstr>
      <vt:lpstr>РІВНЯННЯ означення</vt:lpstr>
      <vt:lpstr>Нагадаємо, рівнянням називають рівність, що містить змінні.</vt:lpstr>
      <vt:lpstr>Чи є рівнянням 1) -5y(4x-9+3y) ?</vt:lpstr>
      <vt:lpstr>Рівняння, –  це</vt:lpstr>
      <vt:lpstr>Чи є рівнянням 1) -5-3(4x-9)=4x ?</vt:lpstr>
      <vt:lpstr>Рівняння, –  це</vt:lpstr>
      <vt:lpstr>Чи є рівнянням 1) -5∙12=-60 ?</vt:lpstr>
      <vt:lpstr>Рівняння, –  це</vt:lpstr>
      <vt:lpstr>Чи є рівнянням 1) -4x^2+x-30 ?</vt:lpstr>
      <vt:lpstr>Рівняння, –  це</vt:lpstr>
      <vt:lpstr>Чи є рівнянням 1)-4x^2+x-30=4x ?</vt:lpstr>
      <vt:lpstr>Рівняння, –  це</vt:lpstr>
      <vt:lpstr>Чи є рівнянням 1)-4x^2+y-30=4z ?</vt:lpstr>
      <vt:lpstr>Рівняння, –  це</vt:lpstr>
      <vt:lpstr>Чи є рівнянням 1)49x^2+x-30=3t ?</vt:lpstr>
      <vt:lpstr>Рівняння, –  це</vt:lpstr>
      <vt:lpstr>Чи є рівнянням 1)-4x^2+x-30=4x ?</vt:lpstr>
      <vt:lpstr>Рівняння, –  це</vt:lpstr>
      <vt:lpstr>Чи є рівнянням 1) -4x^2+x-72+2x^3 ?</vt:lpstr>
      <vt:lpstr>Рівняння, –  це</vt:lpstr>
      <vt:lpstr>Чи є рівнянням 1)-4x^2+x-30=4x ?</vt:lpstr>
      <vt:lpstr>Рівняння, –  це</vt:lpstr>
      <vt:lpstr>Чи є рівнянням 1) (3-5)3-5∙12=-66 ?</vt:lpstr>
      <vt:lpstr>Рівняння, –  це</vt:lpstr>
      <vt:lpstr>Чи є рівнянням 1)-7x^3+5-3x=9x ?</vt:lpstr>
      <vt:lpstr>РІВНЯННЯ корінь</vt:lpstr>
      <vt:lpstr>Презентация PowerPoint</vt:lpstr>
      <vt:lpstr>Чи є значення x=0 коренем рівняння         〖1-x〗^2= 0?</vt:lpstr>
      <vt:lpstr>Презентация PowerPoint</vt:lpstr>
      <vt:lpstr>Чи є значення x=-5 коренем рівняння         〖1-x〗^2= 0?</vt:lpstr>
      <vt:lpstr>Презентация PowerPoint</vt:lpstr>
      <vt:lpstr>Чи є значення x=1 коренем рівняння         〖1-x〗^2= 0?</vt:lpstr>
      <vt:lpstr>Презентация PowerPoint</vt:lpstr>
      <vt:lpstr>Чи є значення x=3 коренем рівняння         〖1-x〗^2= 0?</vt:lpstr>
      <vt:lpstr>Презентация PowerPoint</vt:lpstr>
      <vt:lpstr>Чи є значення x=-1 коренем рівняння         〖1-x〗^2= 0?</vt:lpstr>
      <vt:lpstr>Презентация PowerPoint</vt:lpstr>
      <vt:lpstr>Чи є значення x=-2 коренем рівняння         〖1-x〗^2= 0?</vt:lpstr>
      <vt:lpstr>Презентация PowerPoint</vt:lpstr>
      <vt:lpstr>Чи є значення x=-2 коренем рівняння           2〖x^3  - x〗^2   =  3x?</vt:lpstr>
      <vt:lpstr>Презентация PowerPoint</vt:lpstr>
      <vt:lpstr>Чи є значення x=-1 коренем рівняння           2〖x^3  - x〗^2   =  3x?</vt:lpstr>
      <vt:lpstr>Презентация PowerPoint</vt:lpstr>
      <vt:lpstr>Чи є значення x=-3 коренем рівняння           2〖x^3  - x〗^2   =  3x?</vt:lpstr>
      <vt:lpstr>Презентация PowerPoint</vt:lpstr>
      <vt:lpstr>Чи є значення x=2 коренем рівняння           2x^2  -8  =  3(x-2)?</vt:lpstr>
      <vt:lpstr>Презентация PowerPoint</vt:lpstr>
      <vt:lpstr>Чи є значення x=-2 коренем рівняння           2x^2  -8  =  3(x-2)?</vt:lpstr>
      <vt:lpstr>Презентация PowerPoint</vt:lpstr>
      <vt:lpstr>Чи є значення x=-1/2 коренем рівняння           2x^2  -8  =  3(x-2)?</vt:lpstr>
      <vt:lpstr>Презентация PowerPoint</vt:lpstr>
      <vt:lpstr>Чи є значення x=0 коренем рівняння           2x^2  -8  =  3(x-2)?</vt:lpstr>
      <vt:lpstr>Презентация PowerPoint</vt:lpstr>
      <vt:lpstr>РІВНЯННЯ властивості</vt:lpstr>
      <vt:lpstr>Властивості рівнянь  ВИКОНУЄМО ТІЛЬКИ ОДИН КРОК:  ділимо обидві частини рівняння на коефіцієнт біля змінної</vt:lpstr>
      <vt:lpstr>Поділіть обидві частини рівняння -2x=4 на коефіцієнт біля змінної.</vt:lpstr>
      <vt:lpstr>Презентация PowerPoint</vt:lpstr>
      <vt:lpstr>Поділіть обидві частини рівняння -2x/3=4 на коефіцієнт біля змінної.</vt:lpstr>
      <vt:lpstr>Презентация PowerPoint</vt:lpstr>
      <vt:lpstr>Властивості рівнянь  ВИКОНУЄМО ТІЛЬКИ ОДИН КРОК: переносимо доданки із однієї частини рівності в іншу змінюючи при цьому їх знаки на протилежні.  </vt:lpstr>
      <vt:lpstr>Презентация PowerPoint</vt:lpstr>
      <vt:lpstr>Перенести доданки, які не містять змінну у праву, а ті що містять у ліву частину рівняння     2x-4  =  3x</vt:lpstr>
      <vt:lpstr>Презентация PowerPoint</vt:lpstr>
      <vt:lpstr>Перенести доданки, які не містять змінну у праву, а ті що містять у ліву частину рівняння     -x+9 =-5x</vt:lpstr>
      <vt:lpstr>Презентация PowerPoint</vt:lpstr>
      <vt:lpstr>Перенести доданки, які не містять змінну у праву, а ті що містять у ліву частину рівняння     -4x+1-2x-4  =  3x-7</vt:lpstr>
      <vt:lpstr>Презентация PowerPoint</vt:lpstr>
      <vt:lpstr>Перенести доданки, які не містять змінну у праву, а ті що містять у ліву частину рівняння     -8+x+6-5x  =  14x</vt:lpstr>
      <vt:lpstr>Презентация PowerPoint</vt:lpstr>
      <vt:lpstr>Перенести доданки, які не містять змінну у праву, а ті що містять у ліву частину рівняння     1-3x-9+7x=2x-3x-4</vt:lpstr>
      <vt:lpstr>Презентация PowerPoint</vt:lpstr>
      <vt:lpstr>Перенести доданки, які не містять змінну у праву, а ті що містять у ліву частину рівняння   -8+4x-13-6x=-2x+x+5</vt:lpstr>
      <vt:lpstr>Презентация PowerPoint</vt:lpstr>
      <vt:lpstr>РІВНЯННЯ розв'язання </vt:lpstr>
      <vt:lpstr>Презентация PowerPoint</vt:lpstr>
      <vt:lpstr>Розв'яжіть рівняння 2x-4  =  3x</vt:lpstr>
      <vt:lpstr>Презентация PowerPoint</vt:lpstr>
      <vt:lpstr>Розв'яжіть рівняння -2+7x+5  =3-6x</vt:lpstr>
      <vt:lpstr>Презентация PowerPoint</vt:lpstr>
      <vt:lpstr>Розв'яжіть рівняння 11-x +4x  =3+3x</vt:lpstr>
      <vt:lpstr>Презентация PowerPoint</vt:lpstr>
      <vt:lpstr>Розв'яжіть рівняння -2-6x+9  =7-6x</vt:lpstr>
      <vt:lpstr>Презентация PowerPoint</vt:lpstr>
      <vt:lpstr>Розв'яжіть рівняння -2(2x+1)-5=3(2-x)-1</vt:lpstr>
      <vt:lpstr>Презентация PowerPoint</vt:lpstr>
      <vt:lpstr>-4x+1-2x-4  =  3x-7</vt:lpstr>
      <vt:lpstr>Презентация PowerPoint</vt:lpstr>
      <vt:lpstr>-8+x+6-5x  =  14x</vt:lpstr>
      <vt:lpstr>Презентация PowerPoint</vt:lpstr>
      <vt:lpstr>1-3x-9+7x=2x-3x-4</vt:lpstr>
      <vt:lpstr>Презентация PowerPoint</vt:lpstr>
      <vt:lpstr>-8+4x-13-6x=-2x+x+5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Спрощення виразів</dc:title>
  <dc:creator>Serg</dc:creator>
  <cp:lastModifiedBy>админ</cp:lastModifiedBy>
  <cp:revision>146</cp:revision>
  <dcterms:created xsi:type="dcterms:W3CDTF">2015-03-14T05:43:04Z</dcterms:created>
  <dcterms:modified xsi:type="dcterms:W3CDTF">2020-04-04T09:53:58Z</dcterms:modified>
</cp:coreProperties>
</file>